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media/image2.jpeg" ContentType="image/jpeg"/>
  <Override PartName="/ppt/notesSlides/notesSlide3.xml" ContentType="application/vnd.openxmlformats-officedocument.presentationml.notesSlide+xml"/>
  <Override PartName="/ppt/media/image3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media1.mp4" ContentType="video/unknown"/>
  <Override PartName="/ppt/notesSlides/notesSlide23.xml" ContentType="application/vnd.openxmlformats-officedocument.presentationml.notesSlide+xml"/>
  <Override PartName="/ppt/media/media2.mp4" ContentType="video/unknown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present “Selective Visual Representations Improve Convergence and Generalization for Embodied-AI”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hape 3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goal-driven visual encoder based on selective attention will only retain the most relevant information to the task, such as identifying flat surfaces likely to hold the key.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hape 3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Standard embodied-AI architectures contain 3 encoders to embed the visual observation, goal, and previous action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hape 4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3 embeddings are fused to form a goal-conditioned visual representation often with dimensions a large as 1500.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Shape 5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recurrent neural network followed by a small actor-critic decide an action based on the observations seen in the past</a:t>
            </a:r>
          </a:p>
          <a:p>
            <a:pPr/>
          </a:p>
          <a:p>
            <a:pPr/>
            <a:br/>
            <a:r>
              <a:t>A recurrent neural network followed by a small actor-critic must remember what it has seen in the past and act accordingly.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  <a:r>
              <a:t>A recurrent neural network followed by a small actor-critic module must identify the essential task-related information and act accordingly.”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hape 6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  <a:r>
              <a:t>We propose a compact codebook module as a goal-conditioned bottleneck to capture task-related information.</a:t>
            </a:r>
            <a:br/>
            <a:br/>
            <a:r>
              <a:t>This allows the policy to focus solely on decision-making based on the filtered observation.</a:t>
            </a:r>
          </a:p>
          <a:p>
            <a:pPr/>
          </a:p>
          <a:p>
            <a:pPr/>
            <a:r>
              <a:t>The codebook contains a small set of low-dimensional latent codes, jointly optimized for task reward. </a:t>
            </a:r>
            <a:br/>
            <a:br/>
            <a:r>
              <a:t>The compressed visual embedding is a convex combination of these low-dimensional latent codes.”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hape 6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Similar to our codebook bottleneck, previous bottlenecked architectures have been applied in computer vision, natural language processing, as well as reinforcement learning and robotics.</a:t>
            </a:r>
            <a:br/>
            <a:br/>
            <a:b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Shape 6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we go through the various benefits of codebook-bottlenecked representations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1" name="Shape 7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outperform SOTA across 5 embodied-AI benchmarks.</a:t>
            </a:r>
            <a:br/>
            <a:r>
              <a:t>Our agent achieves higher success rate and lower episode length.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Shape 7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travels in smoother trajectories.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5" name="Shape 7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is more efficient in solving the tasks.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Human vision doesn't process every single detail in the scene. </a:t>
            </a:r>
            <a:br/>
            <a:r>
              <a:t>We selectively filter out details and focus on the most relevant parts, depending on the task at hand.</a:t>
            </a:r>
            <a:br/>
            <a:br/>
            <a:r>
              <a:t>Human vision is not a passive response to all available visual stimuli.</a:t>
            </a:r>
          </a:p>
          <a:p>
            <a:pPr/>
            <a:r>
              <a:t>We selectively filter out details and focus on the most relevant parts, depending on the task at hand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0" name="Shape 7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observe noticeable improvements in agent behavior.</a:t>
            </a:r>
            <a:br/>
            <a:br/>
            <a:r>
              <a:t>Namely exploring more efficiently and traveling in smoother paths.</a:t>
            </a:r>
            <a:br/>
            <a:br/>
            <a:b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Shape 7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br/>
            <a:br/>
            <a:r>
              <a:t>While the baseline agent takes redundant rotations and performs poorly in exploration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9" name="Shape 8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"Comparing the first-person views of the two agents reveals that the baseline agent frequently makes redundant rotations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Shape 8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whereas our agent follows much smoother paths.”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7" name="Shape 9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 investigate the transfer to new visual domains such as a new simulator, we keep the decision-making modules frozen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2" name="Shape 9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only fine-tune the parameters responsible for extracting the visual cues.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hape 10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architecture shows better transfer when faced with similar tasks in new visual domains.</a:t>
            </a:r>
            <a:br/>
            <a:r>
              <a:t>As shown by the huge improvement across all metrics in the new simulator.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2" name="Shape 10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employ linear probing for a set of primitive tasks to evaluate the information captured in our embeddings</a:t>
            </a:r>
            <a:br/>
            <a:br/>
            <a:br/>
            <a:r>
              <a:t>While the new representation is suboptimal in object detection from non-goal categories, it’s more effective in predicting task-related information such as goal visibility and proximity.</a:t>
            </a:r>
          </a:p>
          <a:p>
            <a:pPr/>
          </a:p>
          <a:p>
            <a:pPr/>
            <a:b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4" name="Shape 10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GradCAM attention maps further show our model effectively ignores distractions, and only focus on object goals.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hape 11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1" name="Shape 11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br/>
          </a:p>
          <a:p>
            <a:pPr/>
          </a:p>
          <a:p>
            <a:pPr/>
            <a:r>
              <a:t>According to the nearest neighbors, our visual embeddings group frames by goal visibility and proximity, while the baseline focuses on scene semantics. </a:t>
            </a:r>
          </a:p>
          <a:p>
            <a:pPr/>
          </a:p>
          <a:p>
            <a:pPr/>
            <a:r>
              <a:t>In this example, our nearest neighbors display frames where the object goal is clearly visible, similar to the query image. While the baseline neighbors consistently display a wooden table.”</a:t>
            </a:r>
          </a:p>
          <a:p>
            <a:pPr/>
            <a:br/>
            <a:b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searching for the remote control in our living room, we overlook many visual details in the scene.</a:t>
            </a:r>
            <a:br/>
            <a:r>
              <a:t>We focus on flat surfaces, such as coffee tables or TV stands, where the remote is typically placed.</a:t>
            </a:r>
            <a:br/>
            <a:b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5" name="Shape 11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 the goal is seen at a further distance in all our nearest neighbors.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Shape 11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8" name="Shape 11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the goal isn’t visible in the query frame, our nearest neighbors are based on overall scene layout, whereas the baseline neighbors are selected based on appearance and texture."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1" name="Shape 11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br/>
            <a:r>
              <a:t>By replacing the CLIP encoder with DINOv2 pretrained encoder, we confirm that the codebook is not dependent on any specific visual representation and can adapt to different visual backbones."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7" name="Shape 1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br/>
            <a:br/>
            <a:r>
              <a:t>For code and pertained models and more qualitative examples please checkout our website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hape 1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Similarly, when looking for a book, our attention is directed solely to the bookshelf, disregarding other visual stimuli."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cognitive psychology, selective attention is a mechanism where perception is filtered based on the internal goals.</a:t>
            </a:r>
            <a:br/>
            <a:br/>
            <a:r>
              <a:t>People can get blind to visible objects, that are irrelevant to the their task. </a:t>
            </a:r>
            <a:br/>
            <a:br/>
            <a:r>
              <a:t>In the famous gorilla experiment, individuals are asked to count the ball passes between white-shirt players and fail to notice a black gorilla crossing the scene.”</a:t>
            </a:r>
          </a:p>
          <a:p>
            <a:pPr/>
          </a:p>
          <a:p>
            <a:pPr/>
            <a:br/>
            <a:br/>
            <a:br/>
            <a:b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Embodied-AI agents have similar goal-directed behaviors, such as navigating to a specific goal or relocating target objects.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" name="Shape 2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However they employ off-the-shelf visual backbones. </a:t>
            </a:r>
          </a:p>
          <a:p>
            <a:pPr/>
            <a:r>
              <a:t>These encoders are pretrained on general-purpose vision tasks and stay frozen throughout the embodied training.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br/>
            <a:r>
              <a:t>Consider an agent tasked with locating a key in an environment.”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hape 3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Pretrained vision encoders like CLIP or DINO capture an abundance of task-irrelevant details such as distracting objects, their colors and attributes.</a:t>
            </a:r>
            <a:br/>
            <a:r>
              <a:t>These details introduce noise in the learning process and distract the agent from more important visual cues.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23360506" y="13016090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ainaz99.github.io/" TargetMode="External"/><Relationship Id="rId4" Type="http://schemas.openxmlformats.org/officeDocument/2006/relationships/hyperlink" Target="https://kuohaozeng.github.io//" TargetMode="External"/><Relationship Id="rId5" Type="http://schemas.openxmlformats.org/officeDocument/2006/relationships/hyperlink" Target="https://duanjiafei.com/" TargetMode="External"/><Relationship Id="rId6" Type="http://schemas.openxmlformats.org/officeDocument/2006/relationships/hyperlink" Target="https://homes.cs.washington.edu/~ali//" TargetMode="External"/><Relationship Id="rId7" Type="http://schemas.openxmlformats.org/officeDocument/2006/relationships/hyperlink" Target="https://anikem.github.io//" TargetMode="External"/><Relationship Id="rId8" Type="http://schemas.openxmlformats.org/officeDocument/2006/relationships/hyperlink" Target="http://www.ranjaykrishna.com/index.html/" TargetMode="Externa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6" Type="http://schemas.openxmlformats.org/officeDocument/2006/relationships/image" Target="../media/image8.png"/><Relationship Id="rId17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Relationship Id="rId6" Type="http://schemas.openxmlformats.org/officeDocument/2006/relationships/image" Target="../media/image35.png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3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Relationship Id="rId4" Type="http://schemas.openxmlformats.org/officeDocument/2006/relationships/hyperlink" Target="https://ainaz99.github.io/" TargetMode="External"/><Relationship Id="rId5" Type="http://schemas.openxmlformats.org/officeDocument/2006/relationships/hyperlink" Target="https://kuohaozeng.github.io//" TargetMode="External"/><Relationship Id="rId6" Type="http://schemas.openxmlformats.org/officeDocument/2006/relationships/hyperlink" Target="https://duanjiafei.com/" TargetMode="External"/><Relationship Id="rId7" Type="http://schemas.openxmlformats.org/officeDocument/2006/relationships/hyperlink" Target="https://homes.cs.washington.edu/~ali//" TargetMode="External"/><Relationship Id="rId8" Type="http://schemas.openxmlformats.org/officeDocument/2006/relationships/hyperlink" Target="https://anikem.github.io//" TargetMode="External"/><Relationship Id="rId9" Type="http://schemas.openxmlformats.org/officeDocument/2006/relationships/hyperlink" Target="http://www.ranjaykrishna.com/index.html/" TargetMode="Externa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2" Type="http://schemas.openxmlformats.org/officeDocument/2006/relationships/image" Target="../media/image6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elective Visual Representations Improve Convergence and Generalization for Embodied-AI"/>
          <p:cNvSpPr txBox="1"/>
          <p:nvPr>
            <p:ph type="title"/>
          </p:nvPr>
        </p:nvSpPr>
        <p:spPr>
          <a:xfrm>
            <a:off x="1593932" y="1026383"/>
            <a:ext cx="18919926" cy="4648203"/>
          </a:xfrm>
          <a:prstGeom prst="rect">
            <a:avLst/>
          </a:prstGeom>
        </p:spPr>
        <p:txBody>
          <a:bodyPr/>
          <a:lstStyle>
            <a:lvl1pPr>
              <a:defRPr spc="-200" sz="9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Selective Visual Representations Improve Convergence and Generalization for Embodied-AI</a:t>
            </a:r>
          </a:p>
        </p:txBody>
      </p:sp>
      <p:sp>
        <p:nvSpPr>
          <p:cNvPr id="152" name="Ainaz Eftekhar*, Kuo-Hao Zeng*, Jiafei Duan, Ali Farhadi…"/>
          <p:cNvSpPr txBox="1"/>
          <p:nvPr>
            <p:ph type="body" sz="quarter" idx="1"/>
          </p:nvPr>
        </p:nvSpPr>
        <p:spPr>
          <a:xfrm>
            <a:off x="1725170" y="6951237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457200">
              <a:defRPr b="0" sz="49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Ainaz Eftekhar*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Kuo-Hao Zeng*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Jiafei Duan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Ali Farhadi</a:t>
            </a:r>
          </a:p>
          <a:p>
            <a:pPr defTabSz="457200">
              <a:defRPr b="0" sz="4900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Ani Kembhavi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 invalidUrl="" action="" tgtFrame="" tooltip="" history="1" highlightClick="0" endSnd="0"/>
              </a:rPr>
              <a:t>Ranjay Krishna</a:t>
            </a:r>
          </a:p>
        </p:txBody>
      </p:sp>
      <p:sp>
        <p:nvSpPr>
          <p:cNvPr id="153" name="embodied-codebook.github.io"/>
          <p:cNvSpPr txBox="1"/>
          <p:nvPr/>
        </p:nvSpPr>
        <p:spPr>
          <a:xfrm>
            <a:off x="1725168" y="5864262"/>
            <a:ext cx="21971006" cy="897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b="1" sz="40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embodied-codebook.github.io</a:t>
            </a:r>
          </a:p>
        </p:txBody>
      </p:sp>
      <p:pic>
        <p:nvPicPr>
          <p:cNvPr id="154" name="ai2_logo.png" descr="ai2_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282471" y="-328865"/>
            <a:ext cx="2909942" cy="2909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uw_logo.png" descr="uw_logo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777394" y="538826"/>
            <a:ext cx="1704319" cy="117456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ICLR 2024 [Spotlight]"/>
          <p:cNvSpPr txBox="1"/>
          <p:nvPr/>
        </p:nvSpPr>
        <p:spPr>
          <a:xfrm>
            <a:off x="-3518578" y="12597383"/>
            <a:ext cx="16407542" cy="109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25500">
              <a:defRPr b="1" sz="4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ICLR 2024 </a:t>
            </a:r>
            <a:r>
              <a:rPr>
                <a:solidFill>
                  <a:srgbClr val="B51600"/>
                </a:solidFill>
              </a:rPr>
              <a:t>[Spotlight]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939459" y="12154628"/>
            <a:ext cx="5110479" cy="13706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" name="Group"/>
          <p:cNvGrpSpPr/>
          <p:nvPr/>
        </p:nvGrpSpPr>
        <p:grpSpPr>
          <a:xfrm>
            <a:off x="1782558" y="9045915"/>
            <a:ext cx="17221797" cy="2665053"/>
            <a:chOff x="0" y="0"/>
            <a:chExt cx="17221794" cy="2665051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656915" y="-1"/>
              <a:ext cx="2650843" cy="265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4570953" y="-1"/>
              <a:ext cx="2650842" cy="265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914771" y="-1"/>
              <a:ext cx="2650843" cy="265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23859" t="18670" r="22776" b="18670"/>
            <a:stretch>
              <a:fillRect/>
            </a:stretch>
          </p:blipFill>
          <p:spPr>
            <a:xfrm>
              <a:off x="5828809" y="-1"/>
              <a:ext cx="2651016" cy="2665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742877" y="-1"/>
              <a:ext cx="2650843" cy="265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240110-Eftekhar-Ainaz-0784-BarbieHull 2.jpg" descr="240110-Eftekhar-Ainaz-0784-BarbieHull 2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-1"/>
              <a:ext cx="2651578" cy="265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al-Driven Visual Encoder retains the most task-relevant information"/>
          <p:cNvSpPr txBox="1"/>
          <p:nvPr>
            <p:ph type="title"/>
          </p:nvPr>
        </p:nvSpPr>
        <p:spPr>
          <a:xfrm>
            <a:off x="1206500" y="1079499"/>
            <a:ext cx="21971000" cy="3126593"/>
          </a:xfrm>
          <a:prstGeom prst="rect">
            <a:avLst/>
          </a:prstGeom>
        </p:spPr>
        <p:txBody>
          <a:bodyPr/>
          <a:lstStyle/>
          <a:p>
            <a:pPr>
              <a:defRPr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Goal-Driven</a:t>
            </a:r>
            <a:r>
              <a:rPr b="0"/>
              <a:t> Visual Encoder retains the most task-relevant information</a:t>
            </a:r>
          </a:p>
        </p:txBody>
      </p:sp>
      <p:sp>
        <p:nvSpPr>
          <p:cNvPr id="304" name="Google Shape;143;p19"/>
          <p:cNvSpPr txBox="1"/>
          <p:nvPr/>
        </p:nvSpPr>
        <p:spPr>
          <a:xfrm>
            <a:off x="12688985" y="7856977"/>
            <a:ext cx="1202297" cy="26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TV</a:t>
            </a:r>
          </a:p>
        </p:txBody>
      </p:sp>
      <p:pic>
        <p:nvPicPr>
          <p:cNvPr id="305" name="New Project.pdf" descr="New Project.pdf"/>
          <p:cNvPicPr>
            <a:picLocks noChangeAspect="1"/>
          </p:cNvPicPr>
          <p:nvPr/>
        </p:nvPicPr>
        <p:blipFill>
          <a:blip r:embed="rId3">
            <a:extLst/>
          </a:blip>
          <a:srcRect l="7045" t="5700" r="7046" b="5700"/>
          <a:stretch>
            <a:fillRect/>
          </a:stretch>
        </p:blipFill>
        <p:spPr>
          <a:xfrm>
            <a:off x="13636091" y="5954869"/>
            <a:ext cx="8051802" cy="6667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143;p19"/>
          <p:cNvSpPr txBox="1"/>
          <p:nvPr/>
        </p:nvSpPr>
        <p:spPr>
          <a:xfrm>
            <a:off x="17737027" y="8308016"/>
            <a:ext cx="2626107" cy="6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Key</a:t>
            </a:r>
          </a:p>
        </p:txBody>
      </p:sp>
      <p:sp>
        <p:nvSpPr>
          <p:cNvPr id="307" name="Google Shape;143;p19"/>
          <p:cNvSpPr txBox="1"/>
          <p:nvPr/>
        </p:nvSpPr>
        <p:spPr>
          <a:xfrm>
            <a:off x="13349137" y="7849420"/>
            <a:ext cx="4515838" cy="103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Flat surface might contain the key</a:t>
            </a:r>
          </a:p>
        </p:txBody>
      </p:sp>
      <p:sp>
        <p:nvSpPr>
          <p:cNvPr id="308" name="Google Shape;143;p19"/>
          <p:cNvSpPr txBox="1"/>
          <p:nvPr/>
        </p:nvSpPr>
        <p:spPr>
          <a:xfrm>
            <a:off x="17057639" y="10090229"/>
            <a:ext cx="4515838" cy="103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Flat surface might contain the key</a:t>
            </a:r>
          </a:p>
        </p:txBody>
      </p:sp>
      <p:sp>
        <p:nvSpPr>
          <p:cNvPr id="309" name="Google Shape;143;p19"/>
          <p:cNvSpPr txBox="1"/>
          <p:nvPr/>
        </p:nvSpPr>
        <p:spPr>
          <a:xfrm>
            <a:off x="13978255" y="11225645"/>
            <a:ext cx="4503685" cy="103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Walkable path to the flat surfaces</a:t>
            </a:r>
          </a:p>
        </p:txBody>
      </p:sp>
      <p:grpSp>
        <p:nvGrpSpPr>
          <p:cNvPr id="315" name="Group"/>
          <p:cNvGrpSpPr/>
          <p:nvPr/>
        </p:nvGrpSpPr>
        <p:grpSpPr>
          <a:xfrm>
            <a:off x="12520832" y="8849086"/>
            <a:ext cx="281760" cy="908358"/>
            <a:chOff x="0" y="-1"/>
            <a:chExt cx="281758" cy="908357"/>
          </a:xfrm>
        </p:grpSpPr>
        <p:sp>
          <p:nvSpPr>
            <p:cNvPr id="310" name="Google Shape;115;p19"/>
            <p:cNvSpPr/>
            <p:nvPr/>
          </p:nvSpPr>
          <p:spPr>
            <a:xfrm>
              <a:off x="0" y="-2"/>
              <a:ext cx="281759" cy="306773"/>
            </a:xfrm>
            <a:prstGeom prst="rect">
              <a:avLst/>
            </a:prstGeom>
            <a:solidFill>
              <a:srgbClr val="AAC9AB">
                <a:alpha val="40518"/>
              </a:srgbClr>
            </a:solidFill>
            <a:ln w="3175" cap="flat">
              <a:solidFill>
                <a:srgbClr val="00798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1" name="Google Shape;116;p19"/>
            <p:cNvSpPr/>
            <p:nvPr/>
          </p:nvSpPr>
          <p:spPr>
            <a:xfrm>
              <a:off x="0" y="308127"/>
              <a:ext cx="281759" cy="306772"/>
            </a:xfrm>
            <a:prstGeom prst="rect">
              <a:avLst/>
            </a:prstGeom>
            <a:solidFill>
              <a:srgbClr val="C4C987"/>
            </a:solidFill>
            <a:ln w="3175" cap="flat">
              <a:solidFill>
                <a:srgbClr val="1A459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2" name="Google Shape;117;p19"/>
            <p:cNvSpPr/>
            <p:nvPr/>
          </p:nvSpPr>
          <p:spPr>
            <a:xfrm>
              <a:off x="0" y="601585"/>
              <a:ext cx="281759" cy="306772"/>
            </a:xfrm>
            <a:prstGeom prst="rect">
              <a:avLst/>
            </a:prstGeom>
            <a:solidFill>
              <a:srgbClr val="DE8488"/>
            </a:solidFill>
            <a:ln w="3175" cap="flat">
              <a:solidFill>
                <a:srgbClr val="1A4595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116;p19"/>
            <p:cNvSpPr/>
            <p:nvPr/>
          </p:nvSpPr>
          <p:spPr>
            <a:xfrm>
              <a:off x="0" y="601585"/>
              <a:ext cx="281759" cy="306772"/>
            </a:xfrm>
            <a:prstGeom prst="rect">
              <a:avLst/>
            </a:prstGeom>
            <a:solidFill>
              <a:srgbClr val="98DAC9"/>
            </a:solidFill>
            <a:ln w="3175" cap="flat">
              <a:solidFill>
                <a:srgbClr val="00798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116;p19"/>
            <p:cNvSpPr/>
            <p:nvPr/>
          </p:nvSpPr>
          <p:spPr>
            <a:xfrm>
              <a:off x="0" y="308127"/>
              <a:ext cx="281759" cy="306772"/>
            </a:xfrm>
            <a:prstGeom prst="rect">
              <a:avLst/>
            </a:prstGeom>
            <a:solidFill>
              <a:srgbClr val="AAC9AB">
                <a:alpha val="63823"/>
              </a:srgbClr>
            </a:solidFill>
            <a:ln w="3175" cap="flat">
              <a:solidFill>
                <a:srgbClr val="007986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6808762" y="8023607"/>
            <a:ext cx="6517801" cy="2158155"/>
            <a:chOff x="0" y="0"/>
            <a:chExt cx="6517799" cy="2158154"/>
          </a:xfrm>
        </p:grpSpPr>
        <p:sp>
          <p:nvSpPr>
            <p:cNvPr id="316" name="Group"/>
            <p:cNvSpPr/>
            <p:nvPr/>
          </p:nvSpPr>
          <p:spPr>
            <a:xfrm>
              <a:off x="1272779" y="0"/>
              <a:ext cx="3972242" cy="2158155"/>
            </a:xfrm>
            <a:prstGeom prst="roundRect">
              <a:avLst>
                <a:gd name="adj" fmla="val 29018"/>
              </a:avLst>
            </a:prstGeom>
            <a:solidFill>
              <a:srgbClr val="D1B0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127;p19"/>
            <p:cNvSpPr txBox="1"/>
            <p:nvPr/>
          </p:nvSpPr>
          <p:spPr>
            <a:xfrm>
              <a:off x="0" y="325335"/>
              <a:ext cx="6517800" cy="1309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Goal-Driven </a:t>
              </a:r>
            </a:p>
            <a:p>
              <a:pPr defTabSz="9144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Encoder</a:t>
              </a:r>
            </a:p>
          </p:txBody>
        </p:sp>
      </p:grpSp>
      <p:sp>
        <p:nvSpPr>
          <p:cNvPr id="319" name="Line"/>
          <p:cNvSpPr/>
          <p:nvPr/>
        </p:nvSpPr>
        <p:spPr>
          <a:xfrm>
            <a:off x="12017636" y="9288619"/>
            <a:ext cx="464029" cy="2"/>
          </a:xfrm>
          <a:prstGeom prst="line">
            <a:avLst/>
          </a:prstGeom>
          <a:ln w="25400">
            <a:solidFill>
              <a:srgbClr val="1A1A1A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0" name="Line"/>
          <p:cNvSpPr/>
          <p:nvPr/>
        </p:nvSpPr>
        <p:spPr>
          <a:xfrm flipH="1" rot="16200000">
            <a:off x="11810425" y="6939777"/>
            <a:ext cx="2715865" cy="762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50" y="19461"/>
                  <a:pt x="602" y="17450"/>
                  <a:pt x="1299" y="15785"/>
                </a:cubicBezTo>
                <a:cubicBezTo>
                  <a:pt x="5881" y="4847"/>
                  <a:pt x="15357" y="14550"/>
                  <a:pt x="20220" y="4501"/>
                </a:cubicBezTo>
                <a:cubicBezTo>
                  <a:pt x="20841" y="3217"/>
                  <a:pt x="21312" y="1681"/>
                  <a:pt x="21600" y="0"/>
                </a:cubicBezTo>
              </a:path>
            </a:pathLst>
          </a:custGeom>
          <a:ln w="38100">
            <a:solidFill>
              <a:srgbClr val="1A1A1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1" name="Line"/>
          <p:cNvSpPr/>
          <p:nvPr/>
        </p:nvSpPr>
        <p:spPr>
          <a:xfrm rot="16200000">
            <a:off x="11816521" y="10852832"/>
            <a:ext cx="2703355" cy="762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50" y="19461"/>
                  <a:pt x="602" y="17450"/>
                  <a:pt x="1299" y="15785"/>
                </a:cubicBezTo>
                <a:cubicBezTo>
                  <a:pt x="5881" y="4847"/>
                  <a:pt x="15357" y="14550"/>
                  <a:pt x="20220" y="4501"/>
                </a:cubicBezTo>
                <a:cubicBezTo>
                  <a:pt x="20841" y="3217"/>
                  <a:pt x="21312" y="1681"/>
                  <a:pt x="21600" y="0"/>
                </a:cubicBezTo>
              </a:path>
            </a:pathLst>
          </a:custGeom>
          <a:ln w="38100">
            <a:solidFill>
              <a:srgbClr val="1A1A1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2" name="Google Shape;127;p19"/>
          <p:cNvSpPr txBox="1"/>
          <p:nvPr/>
        </p:nvSpPr>
        <p:spPr>
          <a:xfrm>
            <a:off x="2627341" y="5899787"/>
            <a:ext cx="4593661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 Frame</a:t>
            </a:r>
          </a:p>
        </p:txBody>
      </p:sp>
      <p:sp>
        <p:nvSpPr>
          <p:cNvPr id="323" name="Google Shape;127;p19"/>
          <p:cNvSpPr txBox="1"/>
          <p:nvPr/>
        </p:nvSpPr>
        <p:spPr>
          <a:xfrm>
            <a:off x="2846708" y="11193695"/>
            <a:ext cx="4154928" cy="73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Goal: </a:t>
            </a:r>
            <a:r>
              <a:rPr b="1"/>
              <a:t>Key</a:t>
            </a:r>
          </a:p>
        </p:txBody>
      </p:sp>
      <p:sp>
        <p:nvSpPr>
          <p:cNvPr id="324" name="Line"/>
          <p:cNvSpPr/>
          <p:nvPr/>
        </p:nvSpPr>
        <p:spPr>
          <a:xfrm>
            <a:off x="7555738" y="9505428"/>
            <a:ext cx="466922" cy="2"/>
          </a:xfrm>
          <a:prstGeom prst="line">
            <a:avLst/>
          </a:prstGeom>
          <a:ln w="25400">
            <a:solidFill>
              <a:srgbClr val="1A1A1A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5" name="Line"/>
          <p:cNvSpPr/>
          <p:nvPr/>
        </p:nvSpPr>
        <p:spPr>
          <a:xfrm flipV="1">
            <a:off x="7555423" y="9490861"/>
            <a:ext cx="2" cy="2409945"/>
          </a:xfrm>
          <a:prstGeom prst="line">
            <a:avLst/>
          </a:prstGeom>
          <a:ln w="25400">
            <a:solidFill>
              <a:srgbClr val="1A1A1A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26" name="Line"/>
          <p:cNvSpPr/>
          <p:nvPr/>
        </p:nvSpPr>
        <p:spPr>
          <a:xfrm>
            <a:off x="6937330" y="11888192"/>
            <a:ext cx="642829" cy="2"/>
          </a:xfrm>
          <a:prstGeom prst="line">
            <a:avLst/>
          </a:prstGeom>
          <a:ln w="25400">
            <a:solidFill>
              <a:srgbClr val="1A1A1A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27" name="Screen Shot 2023-09-27 at 1.23.11 PM.png" descr="Screen Shot 2023-09-27 at 1.23.11 PM.png"/>
          <p:cNvPicPr>
            <a:picLocks noChangeAspect="1"/>
          </p:cNvPicPr>
          <p:nvPr/>
        </p:nvPicPr>
        <p:blipFill>
          <a:blip r:embed="rId4">
            <a:extLst/>
          </a:blip>
          <a:srcRect l="7034" t="0" r="7034" b="0"/>
          <a:stretch>
            <a:fillRect/>
          </a:stretch>
        </p:blipFill>
        <p:spPr>
          <a:xfrm>
            <a:off x="2508909" y="6643068"/>
            <a:ext cx="4830522" cy="397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key-removebg-preview.png" descr="key-removebg-previe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635594">
            <a:off x="5625293" y="8413433"/>
            <a:ext cx="643607" cy="642828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Google Shape;126;p19"/>
          <p:cNvSpPr/>
          <p:nvPr/>
        </p:nvSpPr>
        <p:spPr>
          <a:xfrm>
            <a:off x="5559033" y="8412646"/>
            <a:ext cx="776127" cy="664258"/>
          </a:xfrm>
          <a:prstGeom prst="rect">
            <a:avLst/>
          </a:prstGeom>
          <a:ln w="63500">
            <a:solidFill>
              <a:srgbClr val="B90000"/>
            </a:solidFill>
          </a:ln>
        </p:spPr>
        <p:txBody>
          <a:bodyPr lIns="50800" tIns="50800" rIns="50800" bIns="50800" anchor="ctr"/>
          <a:lstStyle/>
          <a:p>
            <a:pPr defTabSz="914400">
              <a:def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0" name="Line"/>
          <p:cNvSpPr/>
          <p:nvPr/>
        </p:nvSpPr>
        <p:spPr>
          <a:xfrm>
            <a:off x="7584451" y="8629788"/>
            <a:ext cx="466922" cy="2"/>
          </a:xfrm>
          <a:prstGeom prst="line">
            <a:avLst/>
          </a:prstGeom>
          <a:ln w="25400">
            <a:solidFill>
              <a:srgbClr val="1A1A1A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1" name="Google Shape;143;p19"/>
          <p:cNvSpPr txBox="1"/>
          <p:nvPr/>
        </p:nvSpPr>
        <p:spPr>
          <a:xfrm>
            <a:off x="13785107" y="4952269"/>
            <a:ext cx="7753769" cy="82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Top-Down Selective Attention</a:t>
            </a:r>
          </a:p>
        </p:txBody>
      </p:sp>
      <p:sp>
        <p:nvSpPr>
          <p:cNvPr id="332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7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7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7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7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" grpId="1"/>
      <p:bldP build="whole" bldLvl="1" animBg="1" rev="0" advAuto="0" spid="308" grpId="3"/>
      <p:bldP build="whole" bldLvl="1" animBg="1" rev="0" advAuto="0" spid="309" grpId="4"/>
      <p:bldP build="whole" bldLvl="1" animBg="1" rev="0" advAuto="0" spid="30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tandard Embodied-AI architectures"/>
          <p:cNvSpPr txBox="1"/>
          <p:nvPr>
            <p:ph type="title"/>
          </p:nvPr>
        </p:nvSpPr>
        <p:spPr>
          <a:xfrm>
            <a:off x="1206500" y="1079499"/>
            <a:ext cx="21971000" cy="2792732"/>
          </a:xfrm>
          <a:prstGeom prst="rect">
            <a:avLst/>
          </a:prstGeom>
        </p:spPr>
        <p:txBody>
          <a:bodyPr/>
          <a:lstStyle>
            <a:lvl1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Standard Embodied-AI architectures</a:t>
            </a:r>
          </a:p>
        </p:txBody>
      </p:sp>
      <p:sp>
        <p:nvSpPr>
          <p:cNvPr id="337" name="Line"/>
          <p:cNvSpPr/>
          <p:nvPr/>
        </p:nvSpPr>
        <p:spPr>
          <a:xfrm flipV="1">
            <a:off x="14909122" y="5653463"/>
            <a:ext cx="2" cy="62113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8" name="Line"/>
          <p:cNvSpPr/>
          <p:nvPr/>
        </p:nvSpPr>
        <p:spPr>
          <a:xfrm>
            <a:off x="14883400" y="5629192"/>
            <a:ext cx="971695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9" name="Line"/>
          <p:cNvSpPr/>
          <p:nvPr/>
        </p:nvSpPr>
        <p:spPr>
          <a:xfrm flipV="1">
            <a:off x="15824356" y="5651455"/>
            <a:ext cx="2" cy="3910737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0" name="Line"/>
          <p:cNvSpPr/>
          <p:nvPr/>
        </p:nvSpPr>
        <p:spPr>
          <a:xfrm>
            <a:off x="14906891" y="9588034"/>
            <a:ext cx="924712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1" name="Line"/>
          <p:cNvSpPr/>
          <p:nvPr/>
        </p:nvSpPr>
        <p:spPr>
          <a:xfrm flipV="1">
            <a:off x="14909124" y="9117565"/>
            <a:ext cx="2" cy="455103"/>
          </a:xfrm>
          <a:prstGeom prst="line">
            <a:avLst/>
          </a:prstGeom>
          <a:ln w="38100">
            <a:solidFill>
              <a:srgbClr val="90909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2" name="Google Shape;127;p19"/>
          <p:cNvSpPr txBox="1"/>
          <p:nvPr/>
        </p:nvSpPr>
        <p:spPr>
          <a:xfrm rot="5400000">
            <a:off x="16303861" y="7282744"/>
            <a:ext cx="3111201" cy="65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Action</a:t>
            </a:r>
          </a:p>
        </p:txBody>
      </p:sp>
      <p:sp>
        <p:nvSpPr>
          <p:cNvPr id="343" name="Rounded Rectangle"/>
          <p:cNvSpPr/>
          <p:nvPr/>
        </p:nvSpPr>
        <p:spPr>
          <a:xfrm rot="5400000">
            <a:off x="13440342" y="6981339"/>
            <a:ext cx="3055234" cy="1250969"/>
          </a:xfrm>
          <a:prstGeom prst="roundRect">
            <a:avLst>
              <a:gd name="adj" fmla="val 20120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4" name="Google Shape;102;p18"/>
          <p:cNvSpPr txBox="1"/>
          <p:nvPr/>
        </p:nvSpPr>
        <p:spPr>
          <a:xfrm rot="5400000">
            <a:off x="13341949" y="7081018"/>
            <a:ext cx="3397313" cy="10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Recurrent</a:t>
            </a:r>
          </a:p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State Encoder</a:t>
            </a:r>
          </a:p>
        </p:txBody>
      </p:sp>
      <p:sp>
        <p:nvSpPr>
          <p:cNvPr id="345" name="Line"/>
          <p:cNvSpPr/>
          <p:nvPr/>
        </p:nvSpPr>
        <p:spPr>
          <a:xfrm>
            <a:off x="15642589" y="7579753"/>
            <a:ext cx="639474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6" name="Rounded Rectangle"/>
          <p:cNvSpPr/>
          <p:nvPr/>
        </p:nvSpPr>
        <p:spPr>
          <a:xfrm rot="5400000">
            <a:off x="15614685" y="7263579"/>
            <a:ext cx="2347310" cy="803639"/>
          </a:xfrm>
          <a:prstGeom prst="roundRect">
            <a:avLst>
              <a:gd name="adj" fmla="val 31463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7" name="Google Shape;102;p18"/>
          <p:cNvSpPr txBox="1"/>
          <p:nvPr/>
        </p:nvSpPr>
        <p:spPr>
          <a:xfrm rot="5400000">
            <a:off x="15358818" y="7365138"/>
            <a:ext cx="2792731" cy="6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Actor-Critic</a:t>
            </a:r>
          </a:p>
        </p:txBody>
      </p:sp>
      <p:sp>
        <p:nvSpPr>
          <p:cNvPr id="348" name="Line"/>
          <p:cNvSpPr/>
          <p:nvPr/>
        </p:nvSpPr>
        <p:spPr>
          <a:xfrm>
            <a:off x="17203286" y="7636540"/>
            <a:ext cx="287540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93" name="Group"/>
          <p:cNvGrpSpPr/>
          <p:nvPr/>
        </p:nvGrpSpPr>
        <p:grpSpPr>
          <a:xfrm>
            <a:off x="6108539" y="3662336"/>
            <a:ext cx="8250784" cy="9428348"/>
            <a:chOff x="0" y="0"/>
            <a:chExt cx="8250783" cy="9428347"/>
          </a:xfrm>
        </p:grpSpPr>
        <p:pic>
          <p:nvPicPr>
            <p:cNvPr id="34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3077" y="625366"/>
              <a:ext cx="2792731" cy="2792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Line"/>
            <p:cNvSpPr/>
            <p:nvPr/>
          </p:nvSpPr>
          <p:spPr>
            <a:xfrm>
              <a:off x="3685540" y="2257984"/>
              <a:ext cx="29504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353" name="Group"/>
            <p:cNvGrpSpPr/>
            <p:nvPr/>
          </p:nvGrpSpPr>
          <p:grpSpPr>
            <a:xfrm>
              <a:off x="0" y="4604721"/>
              <a:ext cx="4585525" cy="1747428"/>
              <a:chOff x="0" y="0"/>
              <a:chExt cx="4585524" cy="1747426"/>
            </a:xfrm>
          </p:grpSpPr>
          <p:sp>
            <p:nvSpPr>
              <p:cNvPr id="351" name="Google Shape;127;p19"/>
              <p:cNvSpPr txBox="1"/>
              <p:nvPr/>
            </p:nvSpPr>
            <p:spPr>
              <a:xfrm>
                <a:off x="0" y="-1"/>
                <a:ext cx="4585525" cy="676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/>
              <a:p>
                <a:pPr defTabSz="914400">
                  <a:defRPr b="1"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Goal</a:t>
                </a:r>
                <a:r>
                  <a:rPr b="0"/>
                  <a:t>: Chair</a:t>
                </a:r>
              </a:p>
            </p:txBody>
          </p:sp>
          <p:sp>
            <p:nvSpPr>
              <p:cNvPr id="352" name="Equation"/>
              <p:cNvSpPr txBox="1"/>
              <p:nvPr/>
            </p:nvSpPr>
            <p:spPr>
              <a:xfrm>
                <a:off x="958290" y="1353599"/>
                <a:ext cx="2745183" cy="393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sz="3500"/>
              </a:p>
            </p:txBody>
          </p:sp>
        </p:grpSp>
        <p:sp>
          <p:nvSpPr>
            <p:cNvPr id="354" name="Line"/>
            <p:cNvSpPr/>
            <p:nvPr/>
          </p:nvSpPr>
          <p:spPr>
            <a:xfrm>
              <a:off x="3685540" y="5610716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127;p19"/>
            <p:cNvSpPr txBox="1"/>
            <p:nvPr/>
          </p:nvSpPr>
          <p:spPr>
            <a:xfrm>
              <a:off x="402634" y="0"/>
              <a:ext cx="3733617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Input Frame</a:t>
              </a:r>
            </a:p>
          </p:txBody>
        </p:sp>
        <p:sp>
          <p:nvSpPr>
            <p:cNvPr id="356" name="Equation"/>
            <p:cNvSpPr txBox="1"/>
            <p:nvPr/>
          </p:nvSpPr>
          <p:spPr>
            <a:xfrm>
              <a:off x="7132153" y="1839366"/>
              <a:ext cx="354839" cy="364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4400"/>
            </a:p>
          </p:txBody>
        </p:sp>
        <p:grpSp>
          <p:nvGrpSpPr>
            <p:cNvPr id="370" name="Group"/>
            <p:cNvGrpSpPr/>
            <p:nvPr/>
          </p:nvGrpSpPr>
          <p:grpSpPr>
            <a:xfrm>
              <a:off x="7132152" y="2504204"/>
              <a:ext cx="359196" cy="2999382"/>
              <a:chOff x="0" y="0"/>
              <a:chExt cx="359195" cy="2999380"/>
            </a:xfrm>
          </p:grpSpPr>
          <p:grpSp>
            <p:nvGrpSpPr>
              <p:cNvPr id="362" name="Google Shape;114;p19"/>
              <p:cNvGrpSpPr/>
              <p:nvPr/>
            </p:nvGrpSpPr>
            <p:grpSpPr>
              <a:xfrm>
                <a:off x="0" y="1841380"/>
                <a:ext cx="359196" cy="1158001"/>
                <a:chOff x="0" y="-1"/>
                <a:chExt cx="359195" cy="1157999"/>
              </a:xfrm>
            </p:grpSpPr>
            <p:sp>
              <p:nvSpPr>
                <p:cNvPr id="357" name="Google Shape;115;p19"/>
                <p:cNvSpPr/>
                <p:nvPr/>
              </p:nvSpPr>
              <p:spPr>
                <a:xfrm>
                  <a:off x="-1" y="-2"/>
                  <a:ext cx="359197" cy="391084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8" name="Google Shape;116;p19"/>
                <p:cNvSpPr/>
                <p:nvPr/>
              </p:nvSpPr>
              <p:spPr>
                <a:xfrm>
                  <a:off x="-1" y="392810"/>
                  <a:ext cx="359197" cy="391082"/>
                </a:xfrm>
                <a:prstGeom prst="rect">
                  <a:avLst/>
                </a:prstGeom>
                <a:solidFill>
                  <a:srgbClr val="C4C987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59" name="Google Shape;117;p19"/>
                <p:cNvSpPr/>
                <p:nvPr/>
              </p:nvSpPr>
              <p:spPr>
                <a:xfrm>
                  <a:off x="-1" y="766917"/>
                  <a:ext cx="359197" cy="391082"/>
                </a:xfrm>
                <a:prstGeom prst="rect">
                  <a:avLst/>
                </a:prstGeom>
                <a:solidFill>
                  <a:srgbClr val="DE8488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0" name="Google Shape;116;p19"/>
                <p:cNvSpPr/>
                <p:nvPr/>
              </p:nvSpPr>
              <p:spPr>
                <a:xfrm>
                  <a:off x="-1" y="766917"/>
                  <a:ext cx="359197" cy="391082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1" name="Google Shape;116;p19"/>
                <p:cNvSpPr/>
                <p:nvPr/>
              </p:nvSpPr>
              <p:spPr>
                <a:xfrm>
                  <a:off x="-1" y="392810"/>
                  <a:ext cx="359197" cy="391082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66" name="Google Shape;122;p19"/>
              <p:cNvGrpSpPr/>
              <p:nvPr/>
            </p:nvGrpSpPr>
            <p:grpSpPr>
              <a:xfrm>
                <a:off x="0" y="0"/>
                <a:ext cx="359196" cy="765188"/>
                <a:chOff x="0" y="0"/>
                <a:chExt cx="359195" cy="765187"/>
              </a:xfrm>
            </p:grpSpPr>
            <p:sp>
              <p:nvSpPr>
                <p:cNvPr id="363" name="Google Shape;124;p19"/>
                <p:cNvSpPr/>
                <p:nvPr/>
              </p:nvSpPr>
              <p:spPr>
                <a:xfrm>
                  <a:off x="-1" y="0"/>
                  <a:ext cx="359197" cy="391080"/>
                </a:xfrm>
                <a:prstGeom prst="rect">
                  <a:avLst/>
                </a:prstGeom>
                <a:solidFill>
                  <a:srgbClr val="356AC3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4" name="Google Shape;125;p19"/>
                <p:cNvSpPr/>
                <p:nvPr/>
              </p:nvSpPr>
              <p:spPr>
                <a:xfrm>
                  <a:off x="-1" y="374107"/>
                  <a:ext cx="359197" cy="391081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65" name="Google Shape;123;p19"/>
                <p:cNvSpPr/>
                <p:nvPr/>
              </p:nvSpPr>
              <p:spPr>
                <a:xfrm>
                  <a:off x="-1" y="0"/>
                  <a:ext cx="359197" cy="391080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67" name="Google Shape;123;p19"/>
              <p:cNvSpPr/>
              <p:nvPr/>
            </p:nvSpPr>
            <p:spPr>
              <a:xfrm>
                <a:off x="-1" y="758277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123;p19"/>
              <p:cNvSpPr/>
              <p:nvPr/>
            </p:nvSpPr>
            <p:spPr>
              <a:xfrm>
                <a:off x="-1" y="1136678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Google Shape;123;p19"/>
              <p:cNvSpPr/>
              <p:nvPr/>
            </p:nvSpPr>
            <p:spPr>
              <a:xfrm>
                <a:off x="-1" y="1526806"/>
                <a:ext cx="359196" cy="355284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71" name="Equation"/>
            <p:cNvSpPr txBox="1"/>
            <p:nvPr/>
          </p:nvSpPr>
          <p:spPr>
            <a:xfrm>
              <a:off x="6369055" y="6047183"/>
              <a:ext cx="1881729" cy="398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1574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4400"/>
            </a:p>
          </p:txBody>
        </p:sp>
        <p:sp>
          <p:nvSpPr>
            <p:cNvPr id="372" name="Line"/>
            <p:cNvSpPr/>
            <p:nvPr/>
          </p:nvSpPr>
          <p:spPr>
            <a:xfrm>
              <a:off x="6753873" y="4003892"/>
              <a:ext cx="35383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3" name="Line"/>
            <p:cNvSpPr/>
            <p:nvPr/>
          </p:nvSpPr>
          <p:spPr>
            <a:xfrm>
              <a:off x="5582327" y="4003892"/>
              <a:ext cx="2656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4" name="Line"/>
            <p:cNvSpPr/>
            <p:nvPr/>
          </p:nvSpPr>
          <p:spPr>
            <a:xfrm>
              <a:off x="5364607" y="5650947"/>
              <a:ext cx="236333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5" name="Line"/>
            <p:cNvSpPr/>
            <p:nvPr/>
          </p:nvSpPr>
          <p:spPr>
            <a:xfrm flipV="1">
              <a:off x="5585964" y="2247622"/>
              <a:ext cx="2" cy="3397313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6" name="Line"/>
            <p:cNvSpPr/>
            <p:nvPr/>
          </p:nvSpPr>
          <p:spPr>
            <a:xfrm>
              <a:off x="5311718" y="2257984"/>
              <a:ext cx="28282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379" name="Group"/>
            <p:cNvGrpSpPr/>
            <p:nvPr/>
          </p:nvGrpSpPr>
          <p:grpSpPr>
            <a:xfrm>
              <a:off x="5854435" y="3013956"/>
              <a:ext cx="863381" cy="1979875"/>
              <a:chOff x="0" y="0"/>
              <a:chExt cx="863380" cy="1979874"/>
            </a:xfrm>
          </p:grpSpPr>
          <p:sp>
            <p:nvSpPr>
              <p:cNvPr id="377" name="Rounded Rectangle"/>
              <p:cNvSpPr/>
              <p:nvPr/>
            </p:nvSpPr>
            <p:spPr>
              <a:xfrm rot="5400000">
                <a:off x="-271490" y="558246"/>
                <a:ext cx="1406360" cy="863382"/>
              </a:xfrm>
              <a:prstGeom prst="roundRect">
                <a:avLst>
                  <a:gd name="adj" fmla="val 29285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102;p18"/>
              <p:cNvSpPr txBox="1"/>
              <p:nvPr/>
            </p:nvSpPr>
            <p:spPr>
              <a:xfrm rot="5400000">
                <a:off x="-591523" y="688845"/>
                <a:ext cx="1979875" cy="6021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CNN</a:t>
                </a:r>
              </a:p>
            </p:txBody>
          </p:sp>
        </p:grpSp>
        <p:sp>
          <p:nvSpPr>
            <p:cNvPr id="380" name="Rounded Rectangle"/>
            <p:cNvSpPr/>
            <p:nvPr/>
          </p:nvSpPr>
          <p:spPr>
            <a:xfrm rot="5400000">
              <a:off x="3560136" y="1604573"/>
              <a:ext cx="2123891" cy="1306824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102;p18"/>
            <p:cNvSpPr txBox="1"/>
            <p:nvPr/>
          </p:nvSpPr>
          <p:spPr>
            <a:xfrm rot="5400000">
              <a:off x="3443060" y="1720026"/>
              <a:ext cx="2527788" cy="1075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Visual</a:t>
              </a:r>
            </a:p>
            <a:p>
              <a:pPr lvl="2"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Encoder</a:t>
              </a:r>
            </a:p>
          </p:txBody>
        </p:sp>
        <p:grpSp>
          <p:nvGrpSpPr>
            <p:cNvPr id="384" name="Group"/>
            <p:cNvGrpSpPr/>
            <p:nvPr/>
          </p:nvGrpSpPr>
          <p:grpSpPr>
            <a:xfrm>
              <a:off x="3968669" y="4272841"/>
              <a:ext cx="1306825" cy="2675752"/>
              <a:chOff x="0" y="0"/>
              <a:chExt cx="1306824" cy="2675751"/>
            </a:xfrm>
          </p:grpSpPr>
          <p:sp>
            <p:nvSpPr>
              <p:cNvPr id="382" name="Rounded Rectangle"/>
              <p:cNvSpPr/>
              <p:nvPr/>
            </p:nvSpPr>
            <p:spPr>
              <a:xfrm rot="5400000">
                <a:off x="-408534" y="684463"/>
                <a:ext cx="2123892" cy="1306825"/>
              </a:xfrm>
              <a:prstGeom prst="roundRect">
                <a:avLst>
                  <a:gd name="adj" fmla="val 19348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3" name="Google Shape;102;p18"/>
              <p:cNvSpPr txBox="1"/>
              <p:nvPr/>
            </p:nvSpPr>
            <p:spPr>
              <a:xfrm rot="5400000">
                <a:off x="-642285" y="1036783"/>
                <a:ext cx="2675752" cy="6021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Embedder</a:t>
                </a:r>
              </a:p>
            </p:txBody>
          </p:sp>
        </p:grpSp>
        <p:sp>
          <p:nvSpPr>
            <p:cNvPr id="385" name="Snowflake"/>
            <p:cNvSpPr/>
            <p:nvPr/>
          </p:nvSpPr>
          <p:spPr>
            <a:xfrm>
              <a:off x="4788493" y="826166"/>
              <a:ext cx="625522" cy="62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10738" y="0"/>
                  </a:moveTo>
                  <a:cubicBezTo>
                    <a:pt x="10408" y="0"/>
                    <a:pt x="10143" y="265"/>
                    <a:pt x="10143" y="594"/>
                  </a:cubicBezTo>
                  <a:lnTo>
                    <a:pt x="10143" y="3412"/>
                  </a:lnTo>
                  <a:lnTo>
                    <a:pt x="7335" y="616"/>
                  </a:lnTo>
                  <a:cubicBezTo>
                    <a:pt x="7103" y="384"/>
                    <a:pt x="6725" y="384"/>
                    <a:pt x="6493" y="616"/>
                  </a:cubicBezTo>
                  <a:cubicBezTo>
                    <a:pt x="6260" y="848"/>
                    <a:pt x="6260" y="1226"/>
                    <a:pt x="6493" y="1458"/>
                  </a:cubicBezTo>
                  <a:lnTo>
                    <a:pt x="10143" y="5093"/>
                  </a:lnTo>
                  <a:lnTo>
                    <a:pt x="10143" y="9801"/>
                  </a:lnTo>
                  <a:lnTo>
                    <a:pt x="6331" y="7592"/>
                  </a:lnTo>
                  <a:lnTo>
                    <a:pt x="5012" y="2614"/>
                  </a:lnTo>
                  <a:cubicBezTo>
                    <a:pt x="4926" y="2295"/>
                    <a:pt x="4602" y="2106"/>
                    <a:pt x="4283" y="2192"/>
                  </a:cubicBezTo>
                  <a:cubicBezTo>
                    <a:pt x="3965" y="2278"/>
                    <a:pt x="3775" y="2602"/>
                    <a:pt x="3861" y="2921"/>
                  </a:cubicBezTo>
                  <a:lnTo>
                    <a:pt x="4872" y="6755"/>
                  </a:lnTo>
                  <a:lnTo>
                    <a:pt x="2204" y="5206"/>
                  </a:lnTo>
                  <a:cubicBezTo>
                    <a:pt x="1918" y="5039"/>
                    <a:pt x="1556" y="5136"/>
                    <a:pt x="1389" y="5422"/>
                  </a:cubicBezTo>
                  <a:cubicBezTo>
                    <a:pt x="1221" y="5708"/>
                    <a:pt x="1318" y="6070"/>
                    <a:pt x="1605" y="6237"/>
                  </a:cubicBezTo>
                  <a:lnTo>
                    <a:pt x="4273" y="7781"/>
                  </a:lnTo>
                  <a:lnTo>
                    <a:pt x="443" y="8807"/>
                  </a:lnTo>
                  <a:cubicBezTo>
                    <a:pt x="125" y="8893"/>
                    <a:pt x="-65" y="9217"/>
                    <a:pt x="21" y="9536"/>
                  </a:cubicBezTo>
                  <a:cubicBezTo>
                    <a:pt x="92" y="9801"/>
                    <a:pt x="334" y="9980"/>
                    <a:pt x="594" y="9980"/>
                  </a:cubicBezTo>
                  <a:cubicBezTo>
                    <a:pt x="642" y="9980"/>
                    <a:pt x="697" y="9974"/>
                    <a:pt x="751" y="9958"/>
                  </a:cubicBezTo>
                  <a:lnTo>
                    <a:pt x="5725" y="8623"/>
                  </a:lnTo>
                  <a:lnTo>
                    <a:pt x="9478" y="10800"/>
                  </a:lnTo>
                  <a:lnTo>
                    <a:pt x="5725" y="12977"/>
                  </a:lnTo>
                  <a:lnTo>
                    <a:pt x="751" y="11642"/>
                  </a:lnTo>
                  <a:cubicBezTo>
                    <a:pt x="697" y="11626"/>
                    <a:pt x="648" y="11620"/>
                    <a:pt x="594" y="11620"/>
                  </a:cubicBezTo>
                  <a:cubicBezTo>
                    <a:pt x="329" y="11620"/>
                    <a:pt x="92" y="11794"/>
                    <a:pt x="21" y="12064"/>
                  </a:cubicBezTo>
                  <a:cubicBezTo>
                    <a:pt x="-65" y="12383"/>
                    <a:pt x="125" y="12707"/>
                    <a:pt x="443" y="12793"/>
                  </a:cubicBezTo>
                  <a:lnTo>
                    <a:pt x="4273" y="13819"/>
                  </a:lnTo>
                  <a:lnTo>
                    <a:pt x="1605" y="15363"/>
                  </a:lnTo>
                  <a:cubicBezTo>
                    <a:pt x="1318" y="15530"/>
                    <a:pt x="1221" y="15892"/>
                    <a:pt x="1389" y="16178"/>
                  </a:cubicBezTo>
                  <a:cubicBezTo>
                    <a:pt x="1556" y="16464"/>
                    <a:pt x="1918" y="16561"/>
                    <a:pt x="2204" y="16394"/>
                  </a:cubicBezTo>
                  <a:lnTo>
                    <a:pt x="4872" y="14845"/>
                  </a:lnTo>
                  <a:lnTo>
                    <a:pt x="3861" y="18679"/>
                  </a:lnTo>
                  <a:cubicBezTo>
                    <a:pt x="3775" y="18998"/>
                    <a:pt x="3970" y="19322"/>
                    <a:pt x="4283" y="19408"/>
                  </a:cubicBezTo>
                  <a:cubicBezTo>
                    <a:pt x="4602" y="19494"/>
                    <a:pt x="4926" y="19299"/>
                    <a:pt x="5012" y="18986"/>
                  </a:cubicBezTo>
                  <a:lnTo>
                    <a:pt x="6326" y="14008"/>
                  </a:lnTo>
                  <a:lnTo>
                    <a:pt x="10138" y="11799"/>
                  </a:lnTo>
                  <a:lnTo>
                    <a:pt x="10138" y="16507"/>
                  </a:lnTo>
                  <a:lnTo>
                    <a:pt x="6493" y="20142"/>
                  </a:lnTo>
                  <a:cubicBezTo>
                    <a:pt x="6260" y="20374"/>
                    <a:pt x="6260" y="20752"/>
                    <a:pt x="6493" y="20984"/>
                  </a:cubicBezTo>
                  <a:cubicBezTo>
                    <a:pt x="6725" y="21216"/>
                    <a:pt x="7103" y="21216"/>
                    <a:pt x="7335" y="20984"/>
                  </a:cubicBezTo>
                  <a:lnTo>
                    <a:pt x="10143" y="18188"/>
                  </a:lnTo>
                  <a:lnTo>
                    <a:pt x="10143" y="21006"/>
                  </a:lnTo>
                  <a:cubicBezTo>
                    <a:pt x="10143" y="21335"/>
                    <a:pt x="10408" y="21600"/>
                    <a:pt x="10738" y="21600"/>
                  </a:cubicBezTo>
                  <a:cubicBezTo>
                    <a:pt x="11067" y="21600"/>
                    <a:pt x="11332" y="21335"/>
                    <a:pt x="11332" y="21006"/>
                  </a:cubicBezTo>
                  <a:lnTo>
                    <a:pt x="11332" y="18188"/>
                  </a:lnTo>
                  <a:lnTo>
                    <a:pt x="14140" y="20984"/>
                  </a:lnTo>
                  <a:cubicBezTo>
                    <a:pt x="14372" y="21216"/>
                    <a:pt x="14750" y="21216"/>
                    <a:pt x="14982" y="20984"/>
                  </a:cubicBezTo>
                  <a:cubicBezTo>
                    <a:pt x="15215" y="20752"/>
                    <a:pt x="15215" y="20374"/>
                    <a:pt x="14982" y="20142"/>
                  </a:cubicBezTo>
                  <a:lnTo>
                    <a:pt x="11332" y="16507"/>
                  </a:lnTo>
                  <a:lnTo>
                    <a:pt x="11332" y="11799"/>
                  </a:lnTo>
                  <a:lnTo>
                    <a:pt x="15144" y="14008"/>
                  </a:lnTo>
                  <a:lnTo>
                    <a:pt x="16458" y="18986"/>
                  </a:lnTo>
                  <a:cubicBezTo>
                    <a:pt x="16544" y="19305"/>
                    <a:pt x="16868" y="19494"/>
                    <a:pt x="17187" y="19408"/>
                  </a:cubicBezTo>
                  <a:cubicBezTo>
                    <a:pt x="17505" y="19322"/>
                    <a:pt x="17693" y="18998"/>
                    <a:pt x="17607" y="18679"/>
                  </a:cubicBezTo>
                  <a:lnTo>
                    <a:pt x="16598" y="14845"/>
                  </a:lnTo>
                  <a:lnTo>
                    <a:pt x="19266" y="16394"/>
                  </a:lnTo>
                  <a:cubicBezTo>
                    <a:pt x="19552" y="16561"/>
                    <a:pt x="19914" y="16464"/>
                    <a:pt x="20081" y="16178"/>
                  </a:cubicBezTo>
                  <a:cubicBezTo>
                    <a:pt x="20249" y="15892"/>
                    <a:pt x="20152" y="15530"/>
                    <a:pt x="19865" y="15363"/>
                  </a:cubicBezTo>
                  <a:lnTo>
                    <a:pt x="17197" y="13819"/>
                  </a:lnTo>
                  <a:lnTo>
                    <a:pt x="21027" y="12793"/>
                  </a:lnTo>
                  <a:cubicBezTo>
                    <a:pt x="21345" y="12707"/>
                    <a:pt x="21535" y="12383"/>
                    <a:pt x="21449" y="12064"/>
                  </a:cubicBezTo>
                  <a:cubicBezTo>
                    <a:pt x="21378" y="11799"/>
                    <a:pt x="21134" y="11620"/>
                    <a:pt x="20875" y="11620"/>
                  </a:cubicBezTo>
                  <a:cubicBezTo>
                    <a:pt x="20826" y="11620"/>
                    <a:pt x="20773" y="11626"/>
                    <a:pt x="20719" y="11642"/>
                  </a:cubicBezTo>
                  <a:lnTo>
                    <a:pt x="15744" y="12977"/>
                  </a:lnTo>
                  <a:lnTo>
                    <a:pt x="11990" y="10800"/>
                  </a:lnTo>
                  <a:lnTo>
                    <a:pt x="15744" y="8623"/>
                  </a:lnTo>
                  <a:lnTo>
                    <a:pt x="20719" y="9958"/>
                  </a:lnTo>
                  <a:cubicBezTo>
                    <a:pt x="20773" y="9974"/>
                    <a:pt x="20821" y="9980"/>
                    <a:pt x="20875" y="9980"/>
                  </a:cubicBezTo>
                  <a:cubicBezTo>
                    <a:pt x="21139" y="9980"/>
                    <a:pt x="21378" y="9806"/>
                    <a:pt x="21449" y="9536"/>
                  </a:cubicBezTo>
                  <a:cubicBezTo>
                    <a:pt x="21535" y="9217"/>
                    <a:pt x="21345" y="8893"/>
                    <a:pt x="21027" y="8807"/>
                  </a:cubicBezTo>
                  <a:lnTo>
                    <a:pt x="17197" y="7781"/>
                  </a:lnTo>
                  <a:lnTo>
                    <a:pt x="19865" y="6237"/>
                  </a:lnTo>
                  <a:cubicBezTo>
                    <a:pt x="20152" y="6070"/>
                    <a:pt x="20249" y="5708"/>
                    <a:pt x="20081" y="5422"/>
                  </a:cubicBezTo>
                  <a:cubicBezTo>
                    <a:pt x="19914" y="5136"/>
                    <a:pt x="19552" y="5039"/>
                    <a:pt x="19266" y="5206"/>
                  </a:cubicBezTo>
                  <a:lnTo>
                    <a:pt x="16603" y="6750"/>
                  </a:lnTo>
                  <a:lnTo>
                    <a:pt x="17614" y="2916"/>
                  </a:lnTo>
                  <a:cubicBezTo>
                    <a:pt x="17700" y="2597"/>
                    <a:pt x="17505" y="2273"/>
                    <a:pt x="17192" y="2187"/>
                  </a:cubicBezTo>
                  <a:cubicBezTo>
                    <a:pt x="16873" y="2101"/>
                    <a:pt x="16549" y="2296"/>
                    <a:pt x="16463" y="2609"/>
                  </a:cubicBezTo>
                  <a:lnTo>
                    <a:pt x="15150" y="7587"/>
                  </a:lnTo>
                  <a:lnTo>
                    <a:pt x="11332" y="9806"/>
                  </a:lnTo>
                  <a:lnTo>
                    <a:pt x="11332" y="5098"/>
                  </a:lnTo>
                  <a:lnTo>
                    <a:pt x="14982" y="1463"/>
                  </a:lnTo>
                  <a:cubicBezTo>
                    <a:pt x="15215" y="1231"/>
                    <a:pt x="15215" y="853"/>
                    <a:pt x="14982" y="621"/>
                  </a:cubicBezTo>
                  <a:cubicBezTo>
                    <a:pt x="14750" y="389"/>
                    <a:pt x="14372" y="389"/>
                    <a:pt x="14140" y="621"/>
                  </a:cubicBezTo>
                  <a:lnTo>
                    <a:pt x="11332" y="3419"/>
                  </a:lnTo>
                  <a:lnTo>
                    <a:pt x="11332" y="594"/>
                  </a:lnTo>
                  <a:cubicBezTo>
                    <a:pt x="11332" y="265"/>
                    <a:pt x="11067" y="0"/>
                    <a:pt x="10738" y="0"/>
                  </a:cubicBezTo>
                  <a:close/>
                </a:path>
              </a:pathLst>
            </a:custGeom>
            <a:solidFill>
              <a:srgbClr val="1A1A1A"/>
            </a:solidFill>
            <a:ln w="3175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127;p19"/>
            <p:cNvSpPr txBox="1"/>
            <p:nvPr/>
          </p:nvSpPr>
          <p:spPr>
            <a:xfrm>
              <a:off x="295036" y="7636939"/>
              <a:ext cx="3995451" cy="1184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Previous</a:t>
              </a:r>
            </a:p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Action</a:t>
              </a:r>
            </a:p>
          </p:txBody>
        </p:sp>
        <p:sp>
          <p:nvSpPr>
            <p:cNvPr id="387" name="Line"/>
            <p:cNvSpPr/>
            <p:nvPr/>
          </p:nvSpPr>
          <p:spPr>
            <a:xfrm>
              <a:off x="3702508" y="8090472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8" name="Rounded Rectangle"/>
            <p:cNvSpPr/>
            <p:nvPr/>
          </p:nvSpPr>
          <p:spPr>
            <a:xfrm rot="5400000">
              <a:off x="3560136" y="7437061"/>
              <a:ext cx="2123891" cy="1306823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102;p18"/>
            <p:cNvSpPr txBox="1"/>
            <p:nvPr/>
          </p:nvSpPr>
          <p:spPr>
            <a:xfrm rot="5400000">
              <a:off x="3400344" y="7789380"/>
              <a:ext cx="2675752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  <p:sp>
          <p:nvSpPr>
            <p:cNvPr id="390" name="Line"/>
            <p:cNvSpPr/>
            <p:nvPr/>
          </p:nvSpPr>
          <p:spPr>
            <a:xfrm>
              <a:off x="5308753" y="8090472"/>
              <a:ext cx="80363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1" name="Line"/>
            <p:cNvSpPr/>
            <p:nvPr/>
          </p:nvSpPr>
          <p:spPr>
            <a:xfrm flipV="1">
              <a:off x="6090258" y="5103157"/>
              <a:ext cx="2" cy="2999379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2" name="Line"/>
            <p:cNvSpPr/>
            <p:nvPr/>
          </p:nvSpPr>
          <p:spPr>
            <a:xfrm>
              <a:off x="6090325" y="5093058"/>
              <a:ext cx="971696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94" name="Line"/>
          <p:cNvSpPr/>
          <p:nvPr/>
        </p:nvSpPr>
        <p:spPr>
          <a:xfrm>
            <a:off x="13686288" y="7666228"/>
            <a:ext cx="52139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5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396" name="Rectangle"/>
          <p:cNvSpPr/>
          <p:nvPr/>
        </p:nvSpPr>
        <p:spPr>
          <a:xfrm>
            <a:off x="9779527" y="3740234"/>
            <a:ext cx="2283739" cy="9546978"/>
          </a:xfrm>
          <a:prstGeom prst="rect">
            <a:avLst/>
          </a:prstGeom>
          <a:ln w="50800">
            <a:solidFill>
              <a:srgbClr val="B51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tandard Embodied-AI architectures"/>
          <p:cNvSpPr txBox="1"/>
          <p:nvPr>
            <p:ph type="title"/>
          </p:nvPr>
        </p:nvSpPr>
        <p:spPr>
          <a:xfrm>
            <a:off x="1206500" y="1079499"/>
            <a:ext cx="21971000" cy="2792732"/>
          </a:xfrm>
          <a:prstGeom prst="rect">
            <a:avLst/>
          </a:prstGeom>
        </p:spPr>
        <p:txBody>
          <a:bodyPr/>
          <a:lstStyle>
            <a:lvl1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Standard Embodied-AI architectures</a:t>
            </a:r>
          </a:p>
        </p:txBody>
      </p:sp>
      <p:sp>
        <p:nvSpPr>
          <p:cNvPr id="401" name="Line"/>
          <p:cNvSpPr/>
          <p:nvPr/>
        </p:nvSpPr>
        <p:spPr>
          <a:xfrm flipV="1">
            <a:off x="14909122" y="5653463"/>
            <a:ext cx="2" cy="62113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2" name="Line"/>
          <p:cNvSpPr/>
          <p:nvPr/>
        </p:nvSpPr>
        <p:spPr>
          <a:xfrm>
            <a:off x="14883400" y="5629192"/>
            <a:ext cx="971695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3" name="Line"/>
          <p:cNvSpPr/>
          <p:nvPr/>
        </p:nvSpPr>
        <p:spPr>
          <a:xfrm flipV="1">
            <a:off x="15824356" y="5651455"/>
            <a:ext cx="2" cy="3910737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4" name="Line"/>
          <p:cNvSpPr/>
          <p:nvPr/>
        </p:nvSpPr>
        <p:spPr>
          <a:xfrm>
            <a:off x="14906891" y="9588034"/>
            <a:ext cx="924712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5" name="Line"/>
          <p:cNvSpPr/>
          <p:nvPr/>
        </p:nvSpPr>
        <p:spPr>
          <a:xfrm flipV="1">
            <a:off x="14909124" y="9117565"/>
            <a:ext cx="2" cy="455103"/>
          </a:xfrm>
          <a:prstGeom prst="line">
            <a:avLst/>
          </a:prstGeom>
          <a:ln w="38100">
            <a:solidFill>
              <a:srgbClr val="90909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6" name="Google Shape;127;p19"/>
          <p:cNvSpPr txBox="1"/>
          <p:nvPr/>
        </p:nvSpPr>
        <p:spPr>
          <a:xfrm rot="5400000">
            <a:off x="16303861" y="7282744"/>
            <a:ext cx="3111201" cy="65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Action</a:t>
            </a:r>
          </a:p>
        </p:txBody>
      </p:sp>
      <p:sp>
        <p:nvSpPr>
          <p:cNvPr id="407" name="Rounded Rectangle"/>
          <p:cNvSpPr/>
          <p:nvPr/>
        </p:nvSpPr>
        <p:spPr>
          <a:xfrm rot="5400000">
            <a:off x="13440342" y="6981339"/>
            <a:ext cx="3055234" cy="1250969"/>
          </a:xfrm>
          <a:prstGeom prst="roundRect">
            <a:avLst>
              <a:gd name="adj" fmla="val 20120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8" name="Google Shape;102;p18"/>
          <p:cNvSpPr txBox="1"/>
          <p:nvPr/>
        </p:nvSpPr>
        <p:spPr>
          <a:xfrm rot="5400000">
            <a:off x="13341949" y="7081018"/>
            <a:ext cx="3397313" cy="10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Recurrent</a:t>
            </a:r>
          </a:p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State Encoder</a:t>
            </a:r>
          </a:p>
        </p:txBody>
      </p:sp>
      <p:sp>
        <p:nvSpPr>
          <p:cNvPr id="409" name="Line"/>
          <p:cNvSpPr/>
          <p:nvPr/>
        </p:nvSpPr>
        <p:spPr>
          <a:xfrm>
            <a:off x="15642589" y="7579753"/>
            <a:ext cx="639474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0" name="Rounded Rectangle"/>
          <p:cNvSpPr/>
          <p:nvPr/>
        </p:nvSpPr>
        <p:spPr>
          <a:xfrm rot="5400000">
            <a:off x="15614685" y="7263579"/>
            <a:ext cx="2347310" cy="803639"/>
          </a:xfrm>
          <a:prstGeom prst="roundRect">
            <a:avLst>
              <a:gd name="adj" fmla="val 31463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1" name="Google Shape;102;p18"/>
          <p:cNvSpPr txBox="1"/>
          <p:nvPr/>
        </p:nvSpPr>
        <p:spPr>
          <a:xfrm rot="5400000">
            <a:off x="15358818" y="7365138"/>
            <a:ext cx="2792731" cy="6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Actor-Critic</a:t>
            </a:r>
          </a:p>
        </p:txBody>
      </p:sp>
      <p:sp>
        <p:nvSpPr>
          <p:cNvPr id="412" name="Line"/>
          <p:cNvSpPr/>
          <p:nvPr/>
        </p:nvSpPr>
        <p:spPr>
          <a:xfrm>
            <a:off x="17203286" y="7636540"/>
            <a:ext cx="287540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457" name="Group"/>
          <p:cNvGrpSpPr/>
          <p:nvPr/>
        </p:nvGrpSpPr>
        <p:grpSpPr>
          <a:xfrm>
            <a:off x="6108539" y="3662336"/>
            <a:ext cx="8250784" cy="9428348"/>
            <a:chOff x="0" y="0"/>
            <a:chExt cx="8250783" cy="9428347"/>
          </a:xfrm>
        </p:grpSpPr>
        <p:pic>
          <p:nvPicPr>
            <p:cNvPr id="41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3077" y="625366"/>
              <a:ext cx="2792731" cy="2792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Line"/>
            <p:cNvSpPr/>
            <p:nvPr/>
          </p:nvSpPr>
          <p:spPr>
            <a:xfrm>
              <a:off x="3685540" y="2257984"/>
              <a:ext cx="29504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417" name="Group"/>
            <p:cNvGrpSpPr/>
            <p:nvPr/>
          </p:nvGrpSpPr>
          <p:grpSpPr>
            <a:xfrm>
              <a:off x="0" y="4604721"/>
              <a:ext cx="4585525" cy="1747428"/>
              <a:chOff x="0" y="0"/>
              <a:chExt cx="4585524" cy="1747426"/>
            </a:xfrm>
          </p:grpSpPr>
          <p:sp>
            <p:nvSpPr>
              <p:cNvPr id="415" name="Google Shape;127;p19"/>
              <p:cNvSpPr txBox="1"/>
              <p:nvPr/>
            </p:nvSpPr>
            <p:spPr>
              <a:xfrm>
                <a:off x="0" y="-1"/>
                <a:ext cx="4585525" cy="676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/>
              <a:p>
                <a:pPr defTabSz="914400">
                  <a:defRPr b="1"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Goal</a:t>
                </a:r>
                <a:r>
                  <a:rPr b="0"/>
                  <a:t>: Chair</a:t>
                </a:r>
              </a:p>
            </p:txBody>
          </p:sp>
          <p:sp>
            <p:nvSpPr>
              <p:cNvPr id="416" name="Equation"/>
              <p:cNvSpPr txBox="1"/>
              <p:nvPr/>
            </p:nvSpPr>
            <p:spPr>
              <a:xfrm>
                <a:off x="958290" y="1353599"/>
                <a:ext cx="2745183" cy="393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sz="3500"/>
              </a:p>
            </p:txBody>
          </p:sp>
        </p:grpSp>
        <p:sp>
          <p:nvSpPr>
            <p:cNvPr id="418" name="Line"/>
            <p:cNvSpPr/>
            <p:nvPr/>
          </p:nvSpPr>
          <p:spPr>
            <a:xfrm>
              <a:off x="3685540" y="5610716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9" name="Google Shape;127;p19"/>
            <p:cNvSpPr txBox="1"/>
            <p:nvPr/>
          </p:nvSpPr>
          <p:spPr>
            <a:xfrm>
              <a:off x="402634" y="0"/>
              <a:ext cx="3733617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Input Frame</a:t>
              </a:r>
            </a:p>
          </p:txBody>
        </p:sp>
        <p:sp>
          <p:nvSpPr>
            <p:cNvPr id="420" name="Equation"/>
            <p:cNvSpPr txBox="1"/>
            <p:nvPr/>
          </p:nvSpPr>
          <p:spPr>
            <a:xfrm>
              <a:off x="7132153" y="1839366"/>
              <a:ext cx="354839" cy="364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4400"/>
            </a:p>
          </p:txBody>
        </p:sp>
        <p:grpSp>
          <p:nvGrpSpPr>
            <p:cNvPr id="434" name="Group"/>
            <p:cNvGrpSpPr/>
            <p:nvPr/>
          </p:nvGrpSpPr>
          <p:grpSpPr>
            <a:xfrm>
              <a:off x="7132152" y="2504204"/>
              <a:ext cx="359196" cy="2999382"/>
              <a:chOff x="0" y="0"/>
              <a:chExt cx="359195" cy="2999380"/>
            </a:xfrm>
          </p:grpSpPr>
          <p:grpSp>
            <p:nvGrpSpPr>
              <p:cNvPr id="426" name="Google Shape;114;p19"/>
              <p:cNvGrpSpPr/>
              <p:nvPr/>
            </p:nvGrpSpPr>
            <p:grpSpPr>
              <a:xfrm>
                <a:off x="0" y="1841380"/>
                <a:ext cx="359196" cy="1158001"/>
                <a:chOff x="0" y="-1"/>
                <a:chExt cx="359195" cy="1157999"/>
              </a:xfrm>
            </p:grpSpPr>
            <p:sp>
              <p:nvSpPr>
                <p:cNvPr id="421" name="Google Shape;115;p19"/>
                <p:cNvSpPr/>
                <p:nvPr/>
              </p:nvSpPr>
              <p:spPr>
                <a:xfrm>
                  <a:off x="-1" y="-2"/>
                  <a:ext cx="359197" cy="391084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2" name="Google Shape;116;p19"/>
                <p:cNvSpPr/>
                <p:nvPr/>
              </p:nvSpPr>
              <p:spPr>
                <a:xfrm>
                  <a:off x="-1" y="392810"/>
                  <a:ext cx="359197" cy="391082"/>
                </a:xfrm>
                <a:prstGeom prst="rect">
                  <a:avLst/>
                </a:prstGeom>
                <a:solidFill>
                  <a:srgbClr val="C4C987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3" name="Google Shape;117;p19"/>
                <p:cNvSpPr/>
                <p:nvPr/>
              </p:nvSpPr>
              <p:spPr>
                <a:xfrm>
                  <a:off x="-1" y="766917"/>
                  <a:ext cx="359197" cy="391082"/>
                </a:xfrm>
                <a:prstGeom prst="rect">
                  <a:avLst/>
                </a:prstGeom>
                <a:solidFill>
                  <a:srgbClr val="DE8488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4" name="Google Shape;116;p19"/>
                <p:cNvSpPr/>
                <p:nvPr/>
              </p:nvSpPr>
              <p:spPr>
                <a:xfrm>
                  <a:off x="-1" y="766917"/>
                  <a:ext cx="359197" cy="391082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5" name="Google Shape;116;p19"/>
                <p:cNvSpPr/>
                <p:nvPr/>
              </p:nvSpPr>
              <p:spPr>
                <a:xfrm>
                  <a:off x="-1" y="392810"/>
                  <a:ext cx="359197" cy="391082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430" name="Google Shape;122;p19"/>
              <p:cNvGrpSpPr/>
              <p:nvPr/>
            </p:nvGrpSpPr>
            <p:grpSpPr>
              <a:xfrm>
                <a:off x="0" y="0"/>
                <a:ext cx="359196" cy="765188"/>
                <a:chOff x="0" y="0"/>
                <a:chExt cx="359195" cy="765187"/>
              </a:xfrm>
            </p:grpSpPr>
            <p:sp>
              <p:nvSpPr>
                <p:cNvPr id="427" name="Google Shape;124;p19"/>
                <p:cNvSpPr/>
                <p:nvPr/>
              </p:nvSpPr>
              <p:spPr>
                <a:xfrm>
                  <a:off x="-1" y="0"/>
                  <a:ext cx="359197" cy="391080"/>
                </a:xfrm>
                <a:prstGeom prst="rect">
                  <a:avLst/>
                </a:prstGeom>
                <a:solidFill>
                  <a:srgbClr val="356AC3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8" name="Google Shape;125;p19"/>
                <p:cNvSpPr/>
                <p:nvPr/>
              </p:nvSpPr>
              <p:spPr>
                <a:xfrm>
                  <a:off x="-1" y="374107"/>
                  <a:ext cx="359197" cy="391081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29" name="Google Shape;123;p19"/>
                <p:cNvSpPr/>
                <p:nvPr/>
              </p:nvSpPr>
              <p:spPr>
                <a:xfrm>
                  <a:off x="-1" y="0"/>
                  <a:ext cx="359197" cy="391080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431" name="Google Shape;123;p19"/>
              <p:cNvSpPr/>
              <p:nvPr/>
            </p:nvSpPr>
            <p:spPr>
              <a:xfrm>
                <a:off x="-1" y="758277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2" name="Google Shape;123;p19"/>
              <p:cNvSpPr/>
              <p:nvPr/>
            </p:nvSpPr>
            <p:spPr>
              <a:xfrm>
                <a:off x="-1" y="1136678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123;p19"/>
              <p:cNvSpPr/>
              <p:nvPr/>
            </p:nvSpPr>
            <p:spPr>
              <a:xfrm>
                <a:off x="-1" y="1526806"/>
                <a:ext cx="359196" cy="355284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35" name="Equation"/>
            <p:cNvSpPr txBox="1"/>
            <p:nvPr/>
          </p:nvSpPr>
          <p:spPr>
            <a:xfrm>
              <a:off x="6369055" y="6047183"/>
              <a:ext cx="1881729" cy="398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1574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4400"/>
            </a:p>
          </p:txBody>
        </p:sp>
        <p:sp>
          <p:nvSpPr>
            <p:cNvPr id="436" name="Line"/>
            <p:cNvSpPr/>
            <p:nvPr/>
          </p:nvSpPr>
          <p:spPr>
            <a:xfrm>
              <a:off x="6753873" y="4003892"/>
              <a:ext cx="35383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7" name="Line"/>
            <p:cNvSpPr/>
            <p:nvPr/>
          </p:nvSpPr>
          <p:spPr>
            <a:xfrm>
              <a:off x="5582327" y="4003892"/>
              <a:ext cx="2656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8" name="Line"/>
            <p:cNvSpPr/>
            <p:nvPr/>
          </p:nvSpPr>
          <p:spPr>
            <a:xfrm>
              <a:off x="5364607" y="5650947"/>
              <a:ext cx="236333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39" name="Line"/>
            <p:cNvSpPr/>
            <p:nvPr/>
          </p:nvSpPr>
          <p:spPr>
            <a:xfrm flipV="1">
              <a:off x="5585964" y="2247622"/>
              <a:ext cx="2" cy="3397313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40" name="Line"/>
            <p:cNvSpPr/>
            <p:nvPr/>
          </p:nvSpPr>
          <p:spPr>
            <a:xfrm>
              <a:off x="5311718" y="2257984"/>
              <a:ext cx="28282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443" name="Group"/>
            <p:cNvGrpSpPr/>
            <p:nvPr/>
          </p:nvGrpSpPr>
          <p:grpSpPr>
            <a:xfrm>
              <a:off x="5854435" y="3013956"/>
              <a:ext cx="863381" cy="1979875"/>
              <a:chOff x="0" y="0"/>
              <a:chExt cx="863380" cy="1979874"/>
            </a:xfrm>
          </p:grpSpPr>
          <p:sp>
            <p:nvSpPr>
              <p:cNvPr id="441" name="Rounded Rectangle"/>
              <p:cNvSpPr/>
              <p:nvPr/>
            </p:nvSpPr>
            <p:spPr>
              <a:xfrm rot="5400000">
                <a:off x="-271490" y="558246"/>
                <a:ext cx="1406360" cy="863382"/>
              </a:xfrm>
              <a:prstGeom prst="roundRect">
                <a:avLst>
                  <a:gd name="adj" fmla="val 29285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102;p18"/>
              <p:cNvSpPr txBox="1"/>
              <p:nvPr/>
            </p:nvSpPr>
            <p:spPr>
              <a:xfrm rot="5400000">
                <a:off x="-591523" y="688845"/>
                <a:ext cx="1979875" cy="6021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CNN</a:t>
                </a:r>
              </a:p>
            </p:txBody>
          </p:sp>
        </p:grpSp>
        <p:sp>
          <p:nvSpPr>
            <p:cNvPr id="444" name="Rounded Rectangle"/>
            <p:cNvSpPr/>
            <p:nvPr/>
          </p:nvSpPr>
          <p:spPr>
            <a:xfrm rot="5400000">
              <a:off x="3560136" y="1604573"/>
              <a:ext cx="2123891" cy="1306824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102;p18"/>
            <p:cNvSpPr txBox="1"/>
            <p:nvPr/>
          </p:nvSpPr>
          <p:spPr>
            <a:xfrm rot="5400000">
              <a:off x="3443060" y="1720026"/>
              <a:ext cx="2527788" cy="1075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Visual</a:t>
              </a:r>
            </a:p>
            <a:p>
              <a:pPr lvl="2"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Encoder</a:t>
              </a:r>
            </a:p>
          </p:txBody>
        </p:sp>
        <p:grpSp>
          <p:nvGrpSpPr>
            <p:cNvPr id="448" name="Group"/>
            <p:cNvGrpSpPr/>
            <p:nvPr/>
          </p:nvGrpSpPr>
          <p:grpSpPr>
            <a:xfrm>
              <a:off x="3968669" y="4272841"/>
              <a:ext cx="1306825" cy="2675752"/>
              <a:chOff x="0" y="0"/>
              <a:chExt cx="1306824" cy="2675751"/>
            </a:xfrm>
          </p:grpSpPr>
          <p:sp>
            <p:nvSpPr>
              <p:cNvPr id="446" name="Rounded Rectangle"/>
              <p:cNvSpPr/>
              <p:nvPr/>
            </p:nvSpPr>
            <p:spPr>
              <a:xfrm rot="5400000">
                <a:off x="-408534" y="684463"/>
                <a:ext cx="2123892" cy="1306825"/>
              </a:xfrm>
              <a:prstGeom prst="roundRect">
                <a:avLst>
                  <a:gd name="adj" fmla="val 19348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7" name="Google Shape;102;p18"/>
              <p:cNvSpPr txBox="1"/>
              <p:nvPr/>
            </p:nvSpPr>
            <p:spPr>
              <a:xfrm rot="5400000">
                <a:off x="-642285" y="1036783"/>
                <a:ext cx="2675752" cy="6021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Embedder</a:t>
                </a:r>
              </a:p>
            </p:txBody>
          </p:sp>
        </p:grpSp>
        <p:sp>
          <p:nvSpPr>
            <p:cNvPr id="449" name="Snowflake"/>
            <p:cNvSpPr/>
            <p:nvPr/>
          </p:nvSpPr>
          <p:spPr>
            <a:xfrm>
              <a:off x="4788493" y="826166"/>
              <a:ext cx="625522" cy="62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10738" y="0"/>
                  </a:moveTo>
                  <a:cubicBezTo>
                    <a:pt x="10408" y="0"/>
                    <a:pt x="10143" y="265"/>
                    <a:pt x="10143" y="594"/>
                  </a:cubicBezTo>
                  <a:lnTo>
                    <a:pt x="10143" y="3412"/>
                  </a:lnTo>
                  <a:lnTo>
                    <a:pt x="7335" y="616"/>
                  </a:lnTo>
                  <a:cubicBezTo>
                    <a:pt x="7103" y="384"/>
                    <a:pt x="6725" y="384"/>
                    <a:pt x="6493" y="616"/>
                  </a:cubicBezTo>
                  <a:cubicBezTo>
                    <a:pt x="6260" y="848"/>
                    <a:pt x="6260" y="1226"/>
                    <a:pt x="6493" y="1458"/>
                  </a:cubicBezTo>
                  <a:lnTo>
                    <a:pt x="10143" y="5093"/>
                  </a:lnTo>
                  <a:lnTo>
                    <a:pt x="10143" y="9801"/>
                  </a:lnTo>
                  <a:lnTo>
                    <a:pt x="6331" y="7592"/>
                  </a:lnTo>
                  <a:lnTo>
                    <a:pt x="5012" y="2614"/>
                  </a:lnTo>
                  <a:cubicBezTo>
                    <a:pt x="4926" y="2295"/>
                    <a:pt x="4602" y="2106"/>
                    <a:pt x="4283" y="2192"/>
                  </a:cubicBezTo>
                  <a:cubicBezTo>
                    <a:pt x="3965" y="2278"/>
                    <a:pt x="3775" y="2602"/>
                    <a:pt x="3861" y="2921"/>
                  </a:cubicBezTo>
                  <a:lnTo>
                    <a:pt x="4872" y="6755"/>
                  </a:lnTo>
                  <a:lnTo>
                    <a:pt x="2204" y="5206"/>
                  </a:lnTo>
                  <a:cubicBezTo>
                    <a:pt x="1918" y="5039"/>
                    <a:pt x="1556" y="5136"/>
                    <a:pt x="1389" y="5422"/>
                  </a:cubicBezTo>
                  <a:cubicBezTo>
                    <a:pt x="1221" y="5708"/>
                    <a:pt x="1318" y="6070"/>
                    <a:pt x="1605" y="6237"/>
                  </a:cubicBezTo>
                  <a:lnTo>
                    <a:pt x="4273" y="7781"/>
                  </a:lnTo>
                  <a:lnTo>
                    <a:pt x="443" y="8807"/>
                  </a:lnTo>
                  <a:cubicBezTo>
                    <a:pt x="125" y="8893"/>
                    <a:pt x="-65" y="9217"/>
                    <a:pt x="21" y="9536"/>
                  </a:cubicBezTo>
                  <a:cubicBezTo>
                    <a:pt x="92" y="9801"/>
                    <a:pt x="334" y="9980"/>
                    <a:pt x="594" y="9980"/>
                  </a:cubicBezTo>
                  <a:cubicBezTo>
                    <a:pt x="642" y="9980"/>
                    <a:pt x="697" y="9974"/>
                    <a:pt x="751" y="9958"/>
                  </a:cubicBezTo>
                  <a:lnTo>
                    <a:pt x="5725" y="8623"/>
                  </a:lnTo>
                  <a:lnTo>
                    <a:pt x="9478" y="10800"/>
                  </a:lnTo>
                  <a:lnTo>
                    <a:pt x="5725" y="12977"/>
                  </a:lnTo>
                  <a:lnTo>
                    <a:pt x="751" y="11642"/>
                  </a:lnTo>
                  <a:cubicBezTo>
                    <a:pt x="697" y="11626"/>
                    <a:pt x="648" y="11620"/>
                    <a:pt x="594" y="11620"/>
                  </a:cubicBezTo>
                  <a:cubicBezTo>
                    <a:pt x="329" y="11620"/>
                    <a:pt x="92" y="11794"/>
                    <a:pt x="21" y="12064"/>
                  </a:cubicBezTo>
                  <a:cubicBezTo>
                    <a:pt x="-65" y="12383"/>
                    <a:pt x="125" y="12707"/>
                    <a:pt x="443" y="12793"/>
                  </a:cubicBezTo>
                  <a:lnTo>
                    <a:pt x="4273" y="13819"/>
                  </a:lnTo>
                  <a:lnTo>
                    <a:pt x="1605" y="15363"/>
                  </a:lnTo>
                  <a:cubicBezTo>
                    <a:pt x="1318" y="15530"/>
                    <a:pt x="1221" y="15892"/>
                    <a:pt x="1389" y="16178"/>
                  </a:cubicBezTo>
                  <a:cubicBezTo>
                    <a:pt x="1556" y="16464"/>
                    <a:pt x="1918" y="16561"/>
                    <a:pt x="2204" y="16394"/>
                  </a:cubicBezTo>
                  <a:lnTo>
                    <a:pt x="4872" y="14845"/>
                  </a:lnTo>
                  <a:lnTo>
                    <a:pt x="3861" y="18679"/>
                  </a:lnTo>
                  <a:cubicBezTo>
                    <a:pt x="3775" y="18998"/>
                    <a:pt x="3970" y="19322"/>
                    <a:pt x="4283" y="19408"/>
                  </a:cubicBezTo>
                  <a:cubicBezTo>
                    <a:pt x="4602" y="19494"/>
                    <a:pt x="4926" y="19299"/>
                    <a:pt x="5012" y="18986"/>
                  </a:cubicBezTo>
                  <a:lnTo>
                    <a:pt x="6326" y="14008"/>
                  </a:lnTo>
                  <a:lnTo>
                    <a:pt x="10138" y="11799"/>
                  </a:lnTo>
                  <a:lnTo>
                    <a:pt x="10138" y="16507"/>
                  </a:lnTo>
                  <a:lnTo>
                    <a:pt x="6493" y="20142"/>
                  </a:lnTo>
                  <a:cubicBezTo>
                    <a:pt x="6260" y="20374"/>
                    <a:pt x="6260" y="20752"/>
                    <a:pt x="6493" y="20984"/>
                  </a:cubicBezTo>
                  <a:cubicBezTo>
                    <a:pt x="6725" y="21216"/>
                    <a:pt x="7103" y="21216"/>
                    <a:pt x="7335" y="20984"/>
                  </a:cubicBezTo>
                  <a:lnTo>
                    <a:pt x="10143" y="18188"/>
                  </a:lnTo>
                  <a:lnTo>
                    <a:pt x="10143" y="21006"/>
                  </a:lnTo>
                  <a:cubicBezTo>
                    <a:pt x="10143" y="21335"/>
                    <a:pt x="10408" y="21600"/>
                    <a:pt x="10738" y="21600"/>
                  </a:cubicBezTo>
                  <a:cubicBezTo>
                    <a:pt x="11067" y="21600"/>
                    <a:pt x="11332" y="21335"/>
                    <a:pt x="11332" y="21006"/>
                  </a:cubicBezTo>
                  <a:lnTo>
                    <a:pt x="11332" y="18188"/>
                  </a:lnTo>
                  <a:lnTo>
                    <a:pt x="14140" y="20984"/>
                  </a:lnTo>
                  <a:cubicBezTo>
                    <a:pt x="14372" y="21216"/>
                    <a:pt x="14750" y="21216"/>
                    <a:pt x="14982" y="20984"/>
                  </a:cubicBezTo>
                  <a:cubicBezTo>
                    <a:pt x="15215" y="20752"/>
                    <a:pt x="15215" y="20374"/>
                    <a:pt x="14982" y="20142"/>
                  </a:cubicBezTo>
                  <a:lnTo>
                    <a:pt x="11332" y="16507"/>
                  </a:lnTo>
                  <a:lnTo>
                    <a:pt x="11332" y="11799"/>
                  </a:lnTo>
                  <a:lnTo>
                    <a:pt x="15144" y="14008"/>
                  </a:lnTo>
                  <a:lnTo>
                    <a:pt x="16458" y="18986"/>
                  </a:lnTo>
                  <a:cubicBezTo>
                    <a:pt x="16544" y="19305"/>
                    <a:pt x="16868" y="19494"/>
                    <a:pt x="17187" y="19408"/>
                  </a:cubicBezTo>
                  <a:cubicBezTo>
                    <a:pt x="17505" y="19322"/>
                    <a:pt x="17693" y="18998"/>
                    <a:pt x="17607" y="18679"/>
                  </a:cubicBezTo>
                  <a:lnTo>
                    <a:pt x="16598" y="14845"/>
                  </a:lnTo>
                  <a:lnTo>
                    <a:pt x="19266" y="16394"/>
                  </a:lnTo>
                  <a:cubicBezTo>
                    <a:pt x="19552" y="16561"/>
                    <a:pt x="19914" y="16464"/>
                    <a:pt x="20081" y="16178"/>
                  </a:cubicBezTo>
                  <a:cubicBezTo>
                    <a:pt x="20249" y="15892"/>
                    <a:pt x="20152" y="15530"/>
                    <a:pt x="19865" y="15363"/>
                  </a:cubicBezTo>
                  <a:lnTo>
                    <a:pt x="17197" y="13819"/>
                  </a:lnTo>
                  <a:lnTo>
                    <a:pt x="21027" y="12793"/>
                  </a:lnTo>
                  <a:cubicBezTo>
                    <a:pt x="21345" y="12707"/>
                    <a:pt x="21535" y="12383"/>
                    <a:pt x="21449" y="12064"/>
                  </a:cubicBezTo>
                  <a:cubicBezTo>
                    <a:pt x="21378" y="11799"/>
                    <a:pt x="21134" y="11620"/>
                    <a:pt x="20875" y="11620"/>
                  </a:cubicBezTo>
                  <a:cubicBezTo>
                    <a:pt x="20826" y="11620"/>
                    <a:pt x="20773" y="11626"/>
                    <a:pt x="20719" y="11642"/>
                  </a:cubicBezTo>
                  <a:lnTo>
                    <a:pt x="15744" y="12977"/>
                  </a:lnTo>
                  <a:lnTo>
                    <a:pt x="11990" y="10800"/>
                  </a:lnTo>
                  <a:lnTo>
                    <a:pt x="15744" y="8623"/>
                  </a:lnTo>
                  <a:lnTo>
                    <a:pt x="20719" y="9958"/>
                  </a:lnTo>
                  <a:cubicBezTo>
                    <a:pt x="20773" y="9974"/>
                    <a:pt x="20821" y="9980"/>
                    <a:pt x="20875" y="9980"/>
                  </a:cubicBezTo>
                  <a:cubicBezTo>
                    <a:pt x="21139" y="9980"/>
                    <a:pt x="21378" y="9806"/>
                    <a:pt x="21449" y="9536"/>
                  </a:cubicBezTo>
                  <a:cubicBezTo>
                    <a:pt x="21535" y="9217"/>
                    <a:pt x="21345" y="8893"/>
                    <a:pt x="21027" y="8807"/>
                  </a:cubicBezTo>
                  <a:lnTo>
                    <a:pt x="17197" y="7781"/>
                  </a:lnTo>
                  <a:lnTo>
                    <a:pt x="19865" y="6237"/>
                  </a:lnTo>
                  <a:cubicBezTo>
                    <a:pt x="20152" y="6070"/>
                    <a:pt x="20249" y="5708"/>
                    <a:pt x="20081" y="5422"/>
                  </a:cubicBezTo>
                  <a:cubicBezTo>
                    <a:pt x="19914" y="5136"/>
                    <a:pt x="19552" y="5039"/>
                    <a:pt x="19266" y="5206"/>
                  </a:cubicBezTo>
                  <a:lnTo>
                    <a:pt x="16603" y="6750"/>
                  </a:lnTo>
                  <a:lnTo>
                    <a:pt x="17614" y="2916"/>
                  </a:lnTo>
                  <a:cubicBezTo>
                    <a:pt x="17700" y="2597"/>
                    <a:pt x="17505" y="2273"/>
                    <a:pt x="17192" y="2187"/>
                  </a:cubicBezTo>
                  <a:cubicBezTo>
                    <a:pt x="16873" y="2101"/>
                    <a:pt x="16549" y="2296"/>
                    <a:pt x="16463" y="2609"/>
                  </a:cubicBezTo>
                  <a:lnTo>
                    <a:pt x="15150" y="7587"/>
                  </a:lnTo>
                  <a:lnTo>
                    <a:pt x="11332" y="9806"/>
                  </a:lnTo>
                  <a:lnTo>
                    <a:pt x="11332" y="5098"/>
                  </a:lnTo>
                  <a:lnTo>
                    <a:pt x="14982" y="1463"/>
                  </a:lnTo>
                  <a:cubicBezTo>
                    <a:pt x="15215" y="1231"/>
                    <a:pt x="15215" y="853"/>
                    <a:pt x="14982" y="621"/>
                  </a:cubicBezTo>
                  <a:cubicBezTo>
                    <a:pt x="14750" y="389"/>
                    <a:pt x="14372" y="389"/>
                    <a:pt x="14140" y="621"/>
                  </a:cubicBezTo>
                  <a:lnTo>
                    <a:pt x="11332" y="3419"/>
                  </a:lnTo>
                  <a:lnTo>
                    <a:pt x="11332" y="594"/>
                  </a:lnTo>
                  <a:cubicBezTo>
                    <a:pt x="11332" y="265"/>
                    <a:pt x="11067" y="0"/>
                    <a:pt x="10738" y="0"/>
                  </a:cubicBezTo>
                  <a:close/>
                </a:path>
              </a:pathLst>
            </a:custGeom>
            <a:solidFill>
              <a:srgbClr val="1A1A1A"/>
            </a:solidFill>
            <a:ln w="3175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127;p19"/>
            <p:cNvSpPr txBox="1"/>
            <p:nvPr/>
          </p:nvSpPr>
          <p:spPr>
            <a:xfrm>
              <a:off x="295036" y="7636939"/>
              <a:ext cx="3995451" cy="1184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Previous</a:t>
              </a:r>
            </a:p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Action</a:t>
              </a:r>
            </a:p>
          </p:txBody>
        </p:sp>
        <p:sp>
          <p:nvSpPr>
            <p:cNvPr id="451" name="Line"/>
            <p:cNvSpPr/>
            <p:nvPr/>
          </p:nvSpPr>
          <p:spPr>
            <a:xfrm>
              <a:off x="3702508" y="8090472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2" name="Rounded Rectangle"/>
            <p:cNvSpPr/>
            <p:nvPr/>
          </p:nvSpPr>
          <p:spPr>
            <a:xfrm rot="5400000">
              <a:off x="3560136" y="7437061"/>
              <a:ext cx="2123891" cy="1306823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Google Shape;102;p18"/>
            <p:cNvSpPr txBox="1"/>
            <p:nvPr/>
          </p:nvSpPr>
          <p:spPr>
            <a:xfrm rot="5400000">
              <a:off x="3400344" y="7789380"/>
              <a:ext cx="2675752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  <p:sp>
          <p:nvSpPr>
            <p:cNvPr id="454" name="Line"/>
            <p:cNvSpPr/>
            <p:nvPr/>
          </p:nvSpPr>
          <p:spPr>
            <a:xfrm>
              <a:off x="5308753" y="8090472"/>
              <a:ext cx="80363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5" name="Line"/>
            <p:cNvSpPr/>
            <p:nvPr/>
          </p:nvSpPr>
          <p:spPr>
            <a:xfrm flipV="1">
              <a:off x="6090258" y="5103157"/>
              <a:ext cx="2" cy="2999379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56" name="Line"/>
            <p:cNvSpPr/>
            <p:nvPr/>
          </p:nvSpPr>
          <p:spPr>
            <a:xfrm>
              <a:off x="6090325" y="5093058"/>
              <a:ext cx="971696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58" name="Line"/>
          <p:cNvSpPr/>
          <p:nvPr/>
        </p:nvSpPr>
        <p:spPr>
          <a:xfrm>
            <a:off x="13686288" y="7666228"/>
            <a:ext cx="52139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9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460" name="Rectangle"/>
          <p:cNvSpPr/>
          <p:nvPr/>
        </p:nvSpPr>
        <p:spPr>
          <a:xfrm>
            <a:off x="12318514" y="4606431"/>
            <a:ext cx="2101514" cy="6266357"/>
          </a:xfrm>
          <a:prstGeom prst="rect">
            <a:avLst/>
          </a:prstGeom>
          <a:ln w="50800">
            <a:solidFill>
              <a:srgbClr val="B51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tandard Embodied-AI architectures"/>
          <p:cNvSpPr txBox="1"/>
          <p:nvPr>
            <p:ph type="title"/>
          </p:nvPr>
        </p:nvSpPr>
        <p:spPr>
          <a:xfrm>
            <a:off x="1206500" y="1079499"/>
            <a:ext cx="21971000" cy="2792732"/>
          </a:xfrm>
          <a:prstGeom prst="rect">
            <a:avLst/>
          </a:prstGeom>
        </p:spPr>
        <p:txBody>
          <a:bodyPr/>
          <a:lstStyle>
            <a:lvl1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Standard Embodied-AI architectures</a:t>
            </a:r>
          </a:p>
        </p:txBody>
      </p:sp>
      <p:sp>
        <p:nvSpPr>
          <p:cNvPr id="465" name="Line"/>
          <p:cNvSpPr/>
          <p:nvPr/>
        </p:nvSpPr>
        <p:spPr>
          <a:xfrm flipV="1">
            <a:off x="14909122" y="5653463"/>
            <a:ext cx="2" cy="62113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6" name="Line"/>
          <p:cNvSpPr/>
          <p:nvPr/>
        </p:nvSpPr>
        <p:spPr>
          <a:xfrm>
            <a:off x="14883400" y="5629192"/>
            <a:ext cx="971695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7" name="Line"/>
          <p:cNvSpPr/>
          <p:nvPr/>
        </p:nvSpPr>
        <p:spPr>
          <a:xfrm flipV="1">
            <a:off x="15824356" y="5651455"/>
            <a:ext cx="2" cy="3910737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8" name="Line"/>
          <p:cNvSpPr/>
          <p:nvPr/>
        </p:nvSpPr>
        <p:spPr>
          <a:xfrm>
            <a:off x="14906891" y="9588034"/>
            <a:ext cx="924712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9" name="Line"/>
          <p:cNvSpPr/>
          <p:nvPr/>
        </p:nvSpPr>
        <p:spPr>
          <a:xfrm flipV="1">
            <a:off x="14909124" y="9117565"/>
            <a:ext cx="2" cy="455103"/>
          </a:xfrm>
          <a:prstGeom prst="line">
            <a:avLst/>
          </a:prstGeom>
          <a:ln w="38100">
            <a:solidFill>
              <a:srgbClr val="90909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0" name="Google Shape;127;p19"/>
          <p:cNvSpPr txBox="1"/>
          <p:nvPr/>
        </p:nvSpPr>
        <p:spPr>
          <a:xfrm rot="5400000">
            <a:off x="16303861" y="7282744"/>
            <a:ext cx="3111201" cy="65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Action</a:t>
            </a:r>
          </a:p>
        </p:txBody>
      </p:sp>
      <p:sp>
        <p:nvSpPr>
          <p:cNvPr id="471" name="Rounded Rectangle"/>
          <p:cNvSpPr/>
          <p:nvPr/>
        </p:nvSpPr>
        <p:spPr>
          <a:xfrm rot="5400000">
            <a:off x="13440342" y="6981339"/>
            <a:ext cx="3055234" cy="1250969"/>
          </a:xfrm>
          <a:prstGeom prst="roundRect">
            <a:avLst>
              <a:gd name="adj" fmla="val 20120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2" name="Google Shape;102;p18"/>
          <p:cNvSpPr txBox="1"/>
          <p:nvPr/>
        </p:nvSpPr>
        <p:spPr>
          <a:xfrm rot="5400000">
            <a:off x="13341949" y="7081018"/>
            <a:ext cx="3397313" cy="10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Recurrent</a:t>
            </a:r>
          </a:p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State Encoder</a:t>
            </a:r>
          </a:p>
        </p:txBody>
      </p:sp>
      <p:sp>
        <p:nvSpPr>
          <p:cNvPr id="473" name="Line"/>
          <p:cNvSpPr/>
          <p:nvPr/>
        </p:nvSpPr>
        <p:spPr>
          <a:xfrm>
            <a:off x="15642589" y="7579753"/>
            <a:ext cx="639474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74" name="Rounded Rectangle"/>
          <p:cNvSpPr/>
          <p:nvPr/>
        </p:nvSpPr>
        <p:spPr>
          <a:xfrm rot="5400000">
            <a:off x="15614685" y="7263579"/>
            <a:ext cx="2347310" cy="803639"/>
          </a:xfrm>
          <a:prstGeom prst="roundRect">
            <a:avLst>
              <a:gd name="adj" fmla="val 31463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5" name="Google Shape;102;p18"/>
          <p:cNvSpPr txBox="1"/>
          <p:nvPr/>
        </p:nvSpPr>
        <p:spPr>
          <a:xfrm rot="5400000">
            <a:off x="15358818" y="7365138"/>
            <a:ext cx="2792731" cy="6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Actor-Critic</a:t>
            </a:r>
          </a:p>
        </p:txBody>
      </p:sp>
      <p:sp>
        <p:nvSpPr>
          <p:cNvPr id="476" name="Line"/>
          <p:cNvSpPr/>
          <p:nvPr/>
        </p:nvSpPr>
        <p:spPr>
          <a:xfrm>
            <a:off x="17203286" y="7636540"/>
            <a:ext cx="287540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521" name="Group"/>
          <p:cNvGrpSpPr/>
          <p:nvPr/>
        </p:nvGrpSpPr>
        <p:grpSpPr>
          <a:xfrm>
            <a:off x="6108539" y="3662336"/>
            <a:ext cx="8250784" cy="9428348"/>
            <a:chOff x="0" y="0"/>
            <a:chExt cx="8250783" cy="9428347"/>
          </a:xfrm>
        </p:grpSpPr>
        <p:pic>
          <p:nvPicPr>
            <p:cNvPr id="47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3077" y="625366"/>
              <a:ext cx="2792731" cy="2792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8" name="Line"/>
            <p:cNvSpPr/>
            <p:nvPr/>
          </p:nvSpPr>
          <p:spPr>
            <a:xfrm>
              <a:off x="3685540" y="2257984"/>
              <a:ext cx="29504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481" name="Group"/>
            <p:cNvGrpSpPr/>
            <p:nvPr/>
          </p:nvGrpSpPr>
          <p:grpSpPr>
            <a:xfrm>
              <a:off x="0" y="4604721"/>
              <a:ext cx="4585525" cy="1747428"/>
              <a:chOff x="0" y="0"/>
              <a:chExt cx="4585524" cy="1747426"/>
            </a:xfrm>
          </p:grpSpPr>
          <p:sp>
            <p:nvSpPr>
              <p:cNvPr id="479" name="Google Shape;127;p19"/>
              <p:cNvSpPr txBox="1"/>
              <p:nvPr/>
            </p:nvSpPr>
            <p:spPr>
              <a:xfrm>
                <a:off x="0" y="-1"/>
                <a:ext cx="4585525" cy="676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/>
              <a:p>
                <a:pPr defTabSz="914400">
                  <a:defRPr b="1"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Goal</a:t>
                </a:r>
                <a:r>
                  <a:rPr b="0"/>
                  <a:t>: Chair</a:t>
                </a:r>
              </a:p>
            </p:txBody>
          </p:sp>
          <p:sp>
            <p:nvSpPr>
              <p:cNvPr id="480" name="Equation"/>
              <p:cNvSpPr txBox="1"/>
              <p:nvPr/>
            </p:nvSpPr>
            <p:spPr>
              <a:xfrm>
                <a:off x="958290" y="1353599"/>
                <a:ext cx="2745183" cy="393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sz="3500"/>
              </a:p>
            </p:txBody>
          </p:sp>
        </p:grpSp>
        <p:sp>
          <p:nvSpPr>
            <p:cNvPr id="482" name="Line"/>
            <p:cNvSpPr/>
            <p:nvPr/>
          </p:nvSpPr>
          <p:spPr>
            <a:xfrm>
              <a:off x="3685540" y="5610716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3" name="Google Shape;127;p19"/>
            <p:cNvSpPr txBox="1"/>
            <p:nvPr/>
          </p:nvSpPr>
          <p:spPr>
            <a:xfrm>
              <a:off x="402634" y="0"/>
              <a:ext cx="3733617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Input Frame</a:t>
              </a:r>
            </a:p>
          </p:txBody>
        </p:sp>
        <p:sp>
          <p:nvSpPr>
            <p:cNvPr id="484" name="Equation"/>
            <p:cNvSpPr txBox="1"/>
            <p:nvPr/>
          </p:nvSpPr>
          <p:spPr>
            <a:xfrm>
              <a:off x="7132153" y="1839366"/>
              <a:ext cx="354839" cy="364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4400"/>
            </a:p>
          </p:txBody>
        </p:sp>
        <p:grpSp>
          <p:nvGrpSpPr>
            <p:cNvPr id="498" name="Group"/>
            <p:cNvGrpSpPr/>
            <p:nvPr/>
          </p:nvGrpSpPr>
          <p:grpSpPr>
            <a:xfrm>
              <a:off x="7132152" y="2504204"/>
              <a:ext cx="359196" cy="2999382"/>
              <a:chOff x="0" y="0"/>
              <a:chExt cx="359195" cy="2999380"/>
            </a:xfrm>
          </p:grpSpPr>
          <p:grpSp>
            <p:nvGrpSpPr>
              <p:cNvPr id="490" name="Google Shape;114;p19"/>
              <p:cNvGrpSpPr/>
              <p:nvPr/>
            </p:nvGrpSpPr>
            <p:grpSpPr>
              <a:xfrm>
                <a:off x="0" y="1841380"/>
                <a:ext cx="359196" cy="1158001"/>
                <a:chOff x="0" y="-1"/>
                <a:chExt cx="359195" cy="1157999"/>
              </a:xfrm>
            </p:grpSpPr>
            <p:sp>
              <p:nvSpPr>
                <p:cNvPr id="485" name="Google Shape;115;p19"/>
                <p:cNvSpPr/>
                <p:nvPr/>
              </p:nvSpPr>
              <p:spPr>
                <a:xfrm>
                  <a:off x="-1" y="-2"/>
                  <a:ext cx="359197" cy="391084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86" name="Google Shape;116;p19"/>
                <p:cNvSpPr/>
                <p:nvPr/>
              </p:nvSpPr>
              <p:spPr>
                <a:xfrm>
                  <a:off x="-1" y="392810"/>
                  <a:ext cx="359197" cy="391082"/>
                </a:xfrm>
                <a:prstGeom prst="rect">
                  <a:avLst/>
                </a:prstGeom>
                <a:solidFill>
                  <a:srgbClr val="C4C987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87" name="Google Shape;117;p19"/>
                <p:cNvSpPr/>
                <p:nvPr/>
              </p:nvSpPr>
              <p:spPr>
                <a:xfrm>
                  <a:off x="-1" y="766917"/>
                  <a:ext cx="359197" cy="391082"/>
                </a:xfrm>
                <a:prstGeom prst="rect">
                  <a:avLst/>
                </a:prstGeom>
                <a:solidFill>
                  <a:srgbClr val="DE8488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88" name="Google Shape;116;p19"/>
                <p:cNvSpPr/>
                <p:nvPr/>
              </p:nvSpPr>
              <p:spPr>
                <a:xfrm>
                  <a:off x="-1" y="766917"/>
                  <a:ext cx="359197" cy="391082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89" name="Google Shape;116;p19"/>
                <p:cNvSpPr/>
                <p:nvPr/>
              </p:nvSpPr>
              <p:spPr>
                <a:xfrm>
                  <a:off x="-1" y="392810"/>
                  <a:ext cx="359197" cy="391082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494" name="Google Shape;122;p19"/>
              <p:cNvGrpSpPr/>
              <p:nvPr/>
            </p:nvGrpSpPr>
            <p:grpSpPr>
              <a:xfrm>
                <a:off x="0" y="0"/>
                <a:ext cx="359196" cy="765188"/>
                <a:chOff x="0" y="0"/>
                <a:chExt cx="359195" cy="765187"/>
              </a:xfrm>
            </p:grpSpPr>
            <p:sp>
              <p:nvSpPr>
                <p:cNvPr id="491" name="Google Shape;124;p19"/>
                <p:cNvSpPr/>
                <p:nvPr/>
              </p:nvSpPr>
              <p:spPr>
                <a:xfrm>
                  <a:off x="-1" y="0"/>
                  <a:ext cx="359197" cy="391080"/>
                </a:xfrm>
                <a:prstGeom prst="rect">
                  <a:avLst/>
                </a:prstGeom>
                <a:solidFill>
                  <a:srgbClr val="356AC3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92" name="Google Shape;125;p19"/>
                <p:cNvSpPr/>
                <p:nvPr/>
              </p:nvSpPr>
              <p:spPr>
                <a:xfrm>
                  <a:off x="-1" y="374107"/>
                  <a:ext cx="359197" cy="391081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93" name="Google Shape;123;p19"/>
                <p:cNvSpPr/>
                <p:nvPr/>
              </p:nvSpPr>
              <p:spPr>
                <a:xfrm>
                  <a:off x="-1" y="0"/>
                  <a:ext cx="359197" cy="391080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495" name="Google Shape;123;p19"/>
              <p:cNvSpPr/>
              <p:nvPr/>
            </p:nvSpPr>
            <p:spPr>
              <a:xfrm>
                <a:off x="-1" y="758277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123;p19"/>
              <p:cNvSpPr/>
              <p:nvPr/>
            </p:nvSpPr>
            <p:spPr>
              <a:xfrm>
                <a:off x="-1" y="1136678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123;p19"/>
              <p:cNvSpPr/>
              <p:nvPr/>
            </p:nvSpPr>
            <p:spPr>
              <a:xfrm>
                <a:off x="-1" y="1526806"/>
                <a:ext cx="359196" cy="355284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99" name="Equation"/>
            <p:cNvSpPr txBox="1"/>
            <p:nvPr/>
          </p:nvSpPr>
          <p:spPr>
            <a:xfrm>
              <a:off x="6369055" y="6047183"/>
              <a:ext cx="1881729" cy="398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1574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4400"/>
            </a:p>
          </p:txBody>
        </p:sp>
        <p:sp>
          <p:nvSpPr>
            <p:cNvPr id="500" name="Line"/>
            <p:cNvSpPr/>
            <p:nvPr/>
          </p:nvSpPr>
          <p:spPr>
            <a:xfrm>
              <a:off x="6753873" y="4003892"/>
              <a:ext cx="35383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1" name="Line"/>
            <p:cNvSpPr/>
            <p:nvPr/>
          </p:nvSpPr>
          <p:spPr>
            <a:xfrm>
              <a:off x="5582327" y="4003892"/>
              <a:ext cx="2656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2" name="Line"/>
            <p:cNvSpPr/>
            <p:nvPr/>
          </p:nvSpPr>
          <p:spPr>
            <a:xfrm>
              <a:off x="5364607" y="5650947"/>
              <a:ext cx="236333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3" name="Line"/>
            <p:cNvSpPr/>
            <p:nvPr/>
          </p:nvSpPr>
          <p:spPr>
            <a:xfrm flipV="1">
              <a:off x="5585964" y="2247622"/>
              <a:ext cx="2" cy="3397313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4" name="Line"/>
            <p:cNvSpPr/>
            <p:nvPr/>
          </p:nvSpPr>
          <p:spPr>
            <a:xfrm>
              <a:off x="5311718" y="2257984"/>
              <a:ext cx="28282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507" name="Group"/>
            <p:cNvGrpSpPr/>
            <p:nvPr/>
          </p:nvGrpSpPr>
          <p:grpSpPr>
            <a:xfrm>
              <a:off x="5854435" y="3013956"/>
              <a:ext cx="863381" cy="1979875"/>
              <a:chOff x="0" y="0"/>
              <a:chExt cx="863380" cy="1979874"/>
            </a:xfrm>
          </p:grpSpPr>
          <p:sp>
            <p:nvSpPr>
              <p:cNvPr id="505" name="Rounded Rectangle"/>
              <p:cNvSpPr/>
              <p:nvPr/>
            </p:nvSpPr>
            <p:spPr>
              <a:xfrm rot="5400000">
                <a:off x="-271490" y="558246"/>
                <a:ext cx="1406360" cy="863382"/>
              </a:xfrm>
              <a:prstGeom prst="roundRect">
                <a:avLst>
                  <a:gd name="adj" fmla="val 29285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102;p18"/>
              <p:cNvSpPr txBox="1"/>
              <p:nvPr/>
            </p:nvSpPr>
            <p:spPr>
              <a:xfrm rot="5400000">
                <a:off x="-591523" y="688845"/>
                <a:ext cx="1979875" cy="6021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CNN</a:t>
                </a:r>
              </a:p>
            </p:txBody>
          </p:sp>
        </p:grpSp>
        <p:sp>
          <p:nvSpPr>
            <p:cNvPr id="508" name="Rounded Rectangle"/>
            <p:cNvSpPr/>
            <p:nvPr/>
          </p:nvSpPr>
          <p:spPr>
            <a:xfrm rot="5400000">
              <a:off x="3560136" y="1604573"/>
              <a:ext cx="2123891" cy="1306824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9" name="Google Shape;102;p18"/>
            <p:cNvSpPr txBox="1"/>
            <p:nvPr/>
          </p:nvSpPr>
          <p:spPr>
            <a:xfrm rot="5400000">
              <a:off x="3443060" y="1720026"/>
              <a:ext cx="2527788" cy="1075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Visual</a:t>
              </a:r>
            </a:p>
            <a:p>
              <a:pPr lvl="2"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Encoder</a:t>
              </a:r>
            </a:p>
          </p:txBody>
        </p:sp>
        <p:grpSp>
          <p:nvGrpSpPr>
            <p:cNvPr id="512" name="Group"/>
            <p:cNvGrpSpPr/>
            <p:nvPr/>
          </p:nvGrpSpPr>
          <p:grpSpPr>
            <a:xfrm>
              <a:off x="3968669" y="4272841"/>
              <a:ext cx="1306825" cy="2675752"/>
              <a:chOff x="0" y="0"/>
              <a:chExt cx="1306824" cy="2675751"/>
            </a:xfrm>
          </p:grpSpPr>
          <p:sp>
            <p:nvSpPr>
              <p:cNvPr id="510" name="Rounded Rectangle"/>
              <p:cNvSpPr/>
              <p:nvPr/>
            </p:nvSpPr>
            <p:spPr>
              <a:xfrm rot="5400000">
                <a:off x="-408534" y="684463"/>
                <a:ext cx="2123892" cy="1306825"/>
              </a:xfrm>
              <a:prstGeom prst="roundRect">
                <a:avLst>
                  <a:gd name="adj" fmla="val 19348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102;p18"/>
              <p:cNvSpPr txBox="1"/>
              <p:nvPr/>
            </p:nvSpPr>
            <p:spPr>
              <a:xfrm rot="5400000">
                <a:off x="-642285" y="1036783"/>
                <a:ext cx="2675752" cy="6021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Embedder</a:t>
                </a:r>
              </a:p>
            </p:txBody>
          </p:sp>
        </p:grpSp>
        <p:sp>
          <p:nvSpPr>
            <p:cNvPr id="513" name="Snowflake"/>
            <p:cNvSpPr/>
            <p:nvPr/>
          </p:nvSpPr>
          <p:spPr>
            <a:xfrm>
              <a:off x="4788493" y="826166"/>
              <a:ext cx="625522" cy="62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10738" y="0"/>
                  </a:moveTo>
                  <a:cubicBezTo>
                    <a:pt x="10408" y="0"/>
                    <a:pt x="10143" y="265"/>
                    <a:pt x="10143" y="594"/>
                  </a:cubicBezTo>
                  <a:lnTo>
                    <a:pt x="10143" y="3412"/>
                  </a:lnTo>
                  <a:lnTo>
                    <a:pt x="7335" y="616"/>
                  </a:lnTo>
                  <a:cubicBezTo>
                    <a:pt x="7103" y="384"/>
                    <a:pt x="6725" y="384"/>
                    <a:pt x="6493" y="616"/>
                  </a:cubicBezTo>
                  <a:cubicBezTo>
                    <a:pt x="6260" y="848"/>
                    <a:pt x="6260" y="1226"/>
                    <a:pt x="6493" y="1458"/>
                  </a:cubicBezTo>
                  <a:lnTo>
                    <a:pt x="10143" y="5093"/>
                  </a:lnTo>
                  <a:lnTo>
                    <a:pt x="10143" y="9801"/>
                  </a:lnTo>
                  <a:lnTo>
                    <a:pt x="6331" y="7592"/>
                  </a:lnTo>
                  <a:lnTo>
                    <a:pt x="5012" y="2614"/>
                  </a:lnTo>
                  <a:cubicBezTo>
                    <a:pt x="4926" y="2295"/>
                    <a:pt x="4602" y="2106"/>
                    <a:pt x="4283" y="2192"/>
                  </a:cubicBezTo>
                  <a:cubicBezTo>
                    <a:pt x="3965" y="2278"/>
                    <a:pt x="3775" y="2602"/>
                    <a:pt x="3861" y="2921"/>
                  </a:cubicBezTo>
                  <a:lnTo>
                    <a:pt x="4872" y="6755"/>
                  </a:lnTo>
                  <a:lnTo>
                    <a:pt x="2204" y="5206"/>
                  </a:lnTo>
                  <a:cubicBezTo>
                    <a:pt x="1918" y="5039"/>
                    <a:pt x="1556" y="5136"/>
                    <a:pt x="1389" y="5422"/>
                  </a:cubicBezTo>
                  <a:cubicBezTo>
                    <a:pt x="1221" y="5708"/>
                    <a:pt x="1318" y="6070"/>
                    <a:pt x="1605" y="6237"/>
                  </a:cubicBezTo>
                  <a:lnTo>
                    <a:pt x="4273" y="7781"/>
                  </a:lnTo>
                  <a:lnTo>
                    <a:pt x="443" y="8807"/>
                  </a:lnTo>
                  <a:cubicBezTo>
                    <a:pt x="125" y="8893"/>
                    <a:pt x="-65" y="9217"/>
                    <a:pt x="21" y="9536"/>
                  </a:cubicBezTo>
                  <a:cubicBezTo>
                    <a:pt x="92" y="9801"/>
                    <a:pt x="334" y="9980"/>
                    <a:pt x="594" y="9980"/>
                  </a:cubicBezTo>
                  <a:cubicBezTo>
                    <a:pt x="642" y="9980"/>
                    <a:pt x="697" y="9974"/>
                    <a:pt x="751" y="9958"/>
                  </a:cubicBezTo>
                  <a:lnTo>
                    <a:pt x="5725" y="8623"/>
                  </a:lnTo>
                  <a:lnTo>
                    <a:pt x="9478" y="10800"/>
                  </a:lnTo>
                  <a:lnTo>
                    <a:pt x="5725" y="12977"/>
                  </a:lnTo>
                  <a:lnTo>
                    <a:pt x="751" y="11642"/>
                  </a:lnTo>
                  <a:cubicBezTo>
                    <a:pt x="697" y="11626"/>
                    <a:pt x="648" y="11620"/>
                    <a:pt x="594" y="11620"/>
                  </a:cubicBezTo>
                  <a:cubicBezTo>
                    <a:pt x="329" y="11620"/>
                    <a:pt x="92" y="11794"/>
                    <a:pt x="21" y="12064"/>
                  </a:cubicBezTo>
                  <a:cubicBezTo>
                    <a:pt x="-65" y="12383"/>
                    <a:pt x="125" y="12707"/>
                    <a:pt x="443" y="12793"/>
                  </a:cubicBezTo>
                  <a:lnTo>
                    <a:pt x="4273" y="13819"/>
                  </a:lnTo>
                  <a:lnTo>
                    <a:pt x="1605" y="15363"/>
                  </a:lnTo>
                  <a:cubicBezTo>
                    <a:pt x="1318" y="15530"/>
                    <a:pt x="1221" y="15892"/>
                    <a:pt x="1389" y="16178"/>
                  </a:cubicBezTo>
                  <a:cubicBezTo>
                    <a:pt x="1556" y="16464"/>
                    <a:pt x="1918" y="16561"/>
                    <a:pt x="2204" y="16394"/>
                  </a:cubicBezTo>
                  <a:lnTo>
                    <a:pt x="4872" y="14845"/>
                  </a:lnTo>
                  <a:lnTo>
                    <a:pt x="3861" y="18679"/>
                  </a:lnTo>
                  <a:cubicBezTo>
                    <a:pt x="3775" y="18998"/>
                    <a:pt x="3970" y="19322"/>
                    <a:pt x="4283" y="19408"/>
                  </a:cubicBezTo>
                  <a:cubicBezTo>
                    <a:pt x="4602" y="19494"/>
                    <a:pt x="4926" y="19299"/>
                    <a:pt x="5012" y="18986"/>
                  </a:cubicBezTo>
                  <a:lnTo>
                    <a:pt x="6326" y="14008"/>
                  </a:lnTo>
                  <a:lnTo>
                    <a:pt x="10138" y="11799"/>
                  </a:lnTo>
                  <a:lnTo>
                    <a:pt x="10138" y="16507"/>
                  </a:lnTo>
                  <a:lnTo>
                    <a:pt x="6493" y="20142"/>
                  </a:lnTo>
                  <a:cubicBezTo>
                    <a:pt x="6260" y="20374"/>
                    <a:pt x="6260" y="20752"/>
                    <a:pt x="6493" y="20984"/>
                  </a:cubicBezTo>
                  <a:cubicBezTo>
                    <a:pt x="6725" y="21216"/>
                    <a:pt x="7103" y="21216"/>
                    <a:pt x="7335" y="20984"/>
                  </a:cubicBezTo>
                  <a:lnTo>
                    <a:pt x="10143" y="18188"/>
                  </a:lnTo>
                  <a:lnTo>
                    <a:pt x="10143" y="21006"/>
                  </a:lnTo>
                  <a:cubicBezTo>
                    <a:pt x="10143" y="21335"/>
                    <a:pt x="10408" y="21600"/>
                    <a:pt x="10738" y="21600"/>
                  </a:cubicBezTo>
                  <a:cubicBezTo>
                    <a:pt x="11067" y="21600"/>
                    <a:pt x="11332" y="21335"/>
                    <a:pt x="11332" y="21006"/>
                  </a:cubicBezTo>
                  <a:lnTo>
                    <a:pt x="11332" y="18188"/>
                  </a:lnTo>
                  <a:lnTo>
                    <a:pt x="14140" y="20984"/>
                  </a:lnTo>
                  <a:cubicBezTo>
                    <a:pt x="14372" y="21216"/>
                    <a:pt x="14750" y="21216"/>
                    <a:pt x="14982" y="20984"/>
                  </a:cubicBezTo>
                  <a:cubicBezTo>
                    <a:pt x="15215" y="20752"/>
                    <a:pt x="15215" y="20374"/>
                    <a:pt x="14982" y="20142"/>
                  </a:cubicBezTo>
                  <a:lnTo>
                    <a:pt x="11332" y="16507"/>
                  </a:lnTo>
                  <a:lnTo>
                    <a:pt x="11332" y="11799"/>
                  </a:lnTo>
                  <a:lnTo>
                    <a:pt x="15144" y="14008"/>
                  </a:lnTo>
                  <a:lnTo>
                    <a:pt x="16458" y="18986"/>
                  </a:lnTo>
                  <a:cubicBezTo>
                    <a:pt x="16544" y="19305"/>
                    <a:pt x="16868" y="19494"/>
                    <a:pt x="17187" y="19408"/>
                  </a:cubicBezTo>
                  <a:cubicBezTo>
                    <a:pt x="17505" y="19322"/>
                    <a:pt x="17693" y="18998"/>
                    <a:pt x="17607" y="18679"/>
                  </a:cubicBezTo>
                  <a:lnTo>
                    <a:pt x="16598" y="14845"/>
                  </a:lnTo>
                  <a:lnTo>
                    <a:pt x="19266" y="16394"/>
                  </a:lnTo>
                  <a:cubicBezTo>
                    <a:pt x="19552" y="16561"/>
                    <a:pt x="19914" y="16464"/>
                    <a:pt x="20081" y="16178"/>
                  </a:cubicBezTo>
                  <a:cubicBezTo>
                    <a:pt x="20249" y="15892"/>
                    <a:pt x="20152" y="15530"/>
                    <a:pt x="19865" y="15363"/>
                  </a:cubicBezTo>
                  <a:lnTo>
                    <a:pt x="17197" y="13819"/>
                  </a:lnTo>
                  <a:lnTo>
                    <a:pt x="21027" y="12793"/>
                  </a:lnTo>
                  <a:cubicBezTo>
                    <a:pt x="21345" y="12707"/>
                    <a:pt x="21535" y="12383"/>
                    <a:pt x="21449" y="12064"/>
                  </a:cubicBezTo>
                  <a:cubicBezTo>
                    <a:pt x="21378" y="11799"/>
                    <a:pt x="21134" y="11620"/>
                    <a:pt x="20875" y="11620"/>
                  </a:cubicBezTo>
                  <a:cubicBezTo>
                    <a:pt x="20826" y="11620"/>
                    <a:pt x="20773" y="11626"/>
                    <a:pt x="20719" y="11642"/>
                  </a:cubicBezTo>
                  <a:lnTo>
                    <a:pt x="15744" y="12977"/>
                  </a:lnTo>
                  <a:lnTo>
                    <a:pt x="11990" y="10800"/>
                  </a:lnTo>
                  <a:lnTo>
                    <a:pt x="15744" y="8623"/>
                  </a:lnTo>
                  <a:lnTo>
                    <a:pt x="20719" y="9958"/>
                  </a:lnTo>
                  <a:cubicBezTo>
                    <a:pt x="20773" y="9974"/>
                    <a:pt x="20821" y="9980"/>
                    <a:pt x="20875" y="9980"/>
                  </a:cubicBezTo>
                  <a:cubicBezTo>
                    <a:pt x="21139" y="9980"/>
                    <a:pt x="21378" y="9806"/>
                    <a:pt x="21449" y="9536"/>
                  </a:cubicBezTo>
                  <a:cubicBezTo>
                    <a:pt x="21535" y="9217"/>
                    <a:pt x="21345" y="8893"/>
                    <a:pt x="21027" y="8807"/>
                  </a:cubicBezTo>
                  <a:lnTo>
                    <a:pt x="17197" y="7781"/>
                  </a:lnTo>
                  <a:lnTo>
                    <a:pt x="19865" y="6237"/>
                  </a:lnTo>
                  <a:cubicBezTo>
                    <a:pt x="20152" y="6070"/>
                    <a:pt x="20249" y="5708"/>
                    <a:pt x="20081" y="5422"/>
                  </a:cubicBezTo>
                  <a:cubicBezTo>
                    <a:pt x="19914" y="5136"/>
                    <a:pt x="19552" y="5039"/>
                    <a:pt x="19266" y="5206"/>
                  </a:cubicBezTo>
                  <a:lnTo>
                    <a:pt x="16603" y="6750"/>
                  </a:lnTo>
                  <a:lnTo>
                    <a:pt x="17614" y="2916"/>
                  </a:lnTo>
                  <a:cubicBezTo>
                    <a:pt x="17700" y="2597"/>
                    <a:pt x="17505" y="2273"/>
                    <a:pt x="17192" y="2187"/>
                  </a:cubicBezTo>
                  <a:cubicBezTo>
                    <a:pt x="16873" y="2101"/>
                    <a:pt x="16549" y="2296"/>
                    <a:pt x="16463" y="2609"/>
                  </a:cubicBezTo>
                  <a:lnTo>
                    <a:pt x="15150" y="7587"/>
                  </a:lnTo>
                  <a:lnTo>
                    <a:pt x="11332" y="9806"/>
                  </a:lnTo>
                  <a:lnTo>
                    <a:pt x="11332" y="5098"/>
                  </a:lnTo>
                  <a:lnTo>
                    <a:pt x="14982" y="1463"/>
                  </a:lnTo>
                  <a:cubicBezTo>
                    <a:pt x="15215" y="1231"/>
                    <a:pt x="15215" y="853"/>
                    <a:pt x="14982" y="621"/>
                  </a:cubicBezTo>
                  <a:cubicBezTo>
                    <a:pt x="14750" y="389"/>
                    <a:pt x="14372" y="389"/>
                    <a:pt x="14140" y="621"/>
                  </a:cubicBezTo>
                  <a:lnTo>
                    <a:pt x="11332" y="3419"/>
                  </a:lnTo>
                  <a:lnTo>
                    <a:pt x="11332" y="594"/>
                  </a:lnTo>
                  <a:cubicBezTo>
                    <a:pt x="11332" y="265"/>
                    <a:pt x="11067" y="0"/>
                    <a:pt x="10738" y="0"/>
                  </a:cubicBezTo>
                  <a:close/>
                </a:path>
              </a:pathLst>
            </a:custGeom>
            <a:solidFill>
              <a:srgbClr val="1A1A1A"/>
            </a:solidFill>
            <a:ln w="3175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127;p19"/>
            <p:cNvSpPr txBox="1"/>
            <p:nvPr/>
          </p:nvSpPr>
          <p:spPr>
            <a:xfrm>
              <a:off x="295036" y="7636939"/>
              <a:ext cx="3995451" cy="1184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Previous</a:t>
              </a:r>
            </a:p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Action</a:t>
              </a:r>
            </a:p>
          </p:txBody>
        </p:sp>
        <p:sp>
          <p:nvSpPr>
            <p:cNvPr id="515" name="Line"/>
            <p:cNvSpPr/>
            <p:nvPr/>
          </p:nvSpPr>
          <p:spPr>
            <a:xfrm>
              <a:off x="3702508" y="8090472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16" name="Rounded Rectangle"/>
            <p:cNvSpPr/>
            <p:nvPr/>
          </p:nvSpPr>
          <p:spPr>
            <a:xfrm rot="5400000">
              <a:off x="3560136" y="7437061"/>
              <a:ext cx="2123891" cy="1306823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Google Shape;102;p18"/>
            <p:cNvSpPr txBox="1"/>
            <p:nvPr/>
          </p:nvSpPr>
          <p:spPr>
            <a:xfrm rot="5400000">
              <a:off x="3400344" y="7789380"/>
              <a:ext cx="2675752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  <p:sp>
          <p:nvSpPr>
            <p:cNvPr id="518" name="Line"/>
            <p:cNvSpPr/>
            <p:nvPr/>
          </p:nvSpPr>
          <p:spPr>
            <a:xfrm>
              <a:off x="5308753" y="8090472"/>
              <a:ext cx="80363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19" name="Line"/>
            <p:cNvSpPr/>
            <p:nvPr/>
          </p:nvSpPr>
          <p:spPr>
            <a:xfrm flipV="1">
              <a:off x="6090258" y="5103157"/>
              <a:ext cx="2" cy="2999379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20" name="Line"/>
            <p:cNvSpPr/>
            <p:nvPr/>
          </p:nvSpPr>
          <p:spPr>
            <a:xfrm>
              <a:off x="6090325" y="5093058"/>
              <a:ext cx="971696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522" name="Line"/>
          <p:cNvSpPr/>
          <p:nvPr/>
        </p:nvSpPr>
        <p:spPr>
          <a:xfrm>
            <a:off x="13686288" y="7666228"/>
            <a:ext cx="52139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23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524" name="Rectangle"/>
          <p:cNvSpPr/>
          <p:nvPr/>
        </p:nvSpPr>
        <p:spPr>
          <a:xfrm>
            <a:off x="14318490" y="4532221"/>
            <a:ext cx="3175234" cy="6266356"/>
          </a:xfrm>
          <a:prstGeom prst="rect">
            <a:avLst/>
          </a:prstGeom>
          <a:ln w="50800">
            <a:solidFill>
              <a:srgbClr val="B516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5" name="Google Shape;127;p19"/>
          <p:cNvSpPr txBox="1"/>
          <p:nvPr/>
        </p:nvSpPr>
        <p:spPr>
          <a:xfrm>
            <a:off x="11744096" y="2664025"/>
            <a:ext cx="12578181" cy="173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marL="740832" indent="-740832" algn="l" defTabSz="914400">
              <a:buSzPct val="100000"/>
              <a:buAutoNum type="arabicParenR" startAt="1"/>
              <a:defRPr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Remember what it has seen in the past</a:t>
            </a:r>
          </a:p>
          <a:p>
            <a:pPr marL="740832" indent="-740832" algn="l" defTabSz="914400">
              <a:buSzPct val="100000"/>
              <a:buAutoNum type="arabicParenR" startAt="1"/>
              <a:defRPr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Decide an action based on the information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al-Bottlenecked Architecture"/>
          <p:cNvSpPr txBox="1"/>
          <p:nvPr>
            <p:ph type="title"/>
          </p:nvPr>
        </p:nvSpPr>
        <p:spPr>
          <a:xfrm>
            <a:off x="1206500" y="1079500"/>
            <a:ext cx="21971000" cy="1873888"/>
          </a:xfrm>
          <a:prstGeom prst="rect">
            <a:avLst/>
          </a:prstGeom>
        </p:spPr>
        <p:txBody>
          <a:bodyPr/>
          <a:lstStyle>
            <a:lvl1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Goal-Bottlenecked Architecture</a:t>
            </a:r>
          </a:p>
        </p:txBody>
      </p:sp>
      <p:sp>
        <p:nvSpPr>
          <p:cNvPr id="530" name="Rounded Rectangle"/>
          <p:cNvSpPr/>
          <p:nvPr/>
        </p:nvSpPr>
        <p:spPr>
          <a:xfrm>
            <a:off x="8315470" y="6190369"/>
            <a:ext cx="4279766" cy="2288837"/>
          </a:xfrm>
          <a:prstGeom prst="roundRect">
            <a:avLst>
              <a:gd name="adj" fmla="val 13641"/>
            </a:avLst>
          </a:prstGeom>
          <a:solidFill>
            <a:srgbClr val="DDB497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1" name="Google Shape;127;p19"/>
          <p:cNvSpPr txBox="1"/>
          <p:nvPr/>
        </p:nvSpPr>
        <p:spPr>
          <a:xfrm>
            <a:off x="8346903" y="6238976"/>
            <a:ext cx="4216902" cy="70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Scoring Function </a:t>
            </a:r>
            <a14:m>
              <m:oMath>
                <m:r>
                  <a:rPr xmlns:a="http://schemas.openxmlformats.org/drawingml/2006/main" sz="40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</m:oMath>
            </a14:m>
          </a:p>
        </p:txBody>
      </p:sp>
      <p:sp>
        <p:nvSpPr>
          <p:cNvPr id="532" name="Cancel"/>
          <p:cNvSpPr/>
          <p:nvPr/>
        </p:nvSpPr>
        <p:spPr>
          <a:xfrm>
            <a:off x="14147401" y="7370873"/>
            <a:ext cx="618486" cy="61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4" y="1006"/>
                  <a:pt x="2882" y="3016"/>
                </a:cubicBezTo>
                <a:cubicBezTo>
                  <a:pt x="-960" y="7037"/>
                  <a:pt x="-960" y="13558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8"/>
                  <a:pt x="20640" y="7037"/>
                  <a:pt x="16798" y="3016"/>
                </a:cubicBezTo>
                <a:cubicBezTo>
                  <a:pt x="14876" y="1006"/>
                  <a:pt x="12358" y="0"/>
                  <a:pt x="9840" y="0"/>
                </a:cubicBezTo>
                <a:close/>
                <a:moveTo>
                  <a:pt x="6166" y="4684"/>
                </a:moveTo>
                <a:cubicBezTo>
                  <a:pt x="6181" y="4684"/>
                  <a:pt x="6195" y="4690"/>
                  <a:pt x="6206" y="4702"/>
                </a:cubicBezTo>
                <a:lnTo>
                  <a:pt x="9800" y="8462"/>
                </a:lnTo>
                <a:cubicBezTo>
                  <a:pt x="9823" y="8486"/>
                  <a:pt x="9859" y="8486"/>
                  <a:pt x="9882" y="8462"/>
                </a:cubicBezTo>
                <a:lnTo>
                  <a:pt x="13475" y="4702"/>
                </a:lnTo>
                <a:cubicBezTo>
                  <a:pt x="13498" y="4678"/>
                  <a:pt x="13534" y="4678"/>
                  <a:pt x="13557" y="4702"/>
                </a:cubicBezTo>
                <a:lnTo>
                  <a:pt x="15187" y="6408"/>
                </a:lnTo>
                <a:cubicBezTo>
                  <a:pt x="15210" y="6432"/>
                  <a:pt x="15210" y="6471"/>
                  <a:pt x="15187" y="6495"/>
                </a:cubicBezTo>
                <a:lnTo>
                  <a:pt x="11594" y="10254"/>
                </a:lnTo>
                <a:cubicBezTo>
                  <a:pt x="11571" y="10278"/>
                  <a:pt x="11571" y="10317"/>
                  <a:pt x="11594" y="10341"/>
                </a:cubicBezTo>
                <a:lnTo>
                  <a:pt x="15187" y="14100"/>
                </a:lnTo>
                <a:cubicBezTo>
                  <a:pt x="15210" y="14124"/>
                  <a:pt x="15210" y="14162"/>
                  <a:pt x="15187" y="14186"/>
                </a:cubicBezTo>
                <a:lnTo>
                  <a:pt x="13557" y="15892"/>
                </a:lnTo>
                <a:cubicBezTo>
                  <a:pt x="13534" y="15916"/>
                  <a:pt x="13498" y="15916"/>
                  <a:pt x="13475" y="15892"/>
                </a:cubicBezTo>
                <a:lnTo>
                  <a:pt x="9882" y="12133"/>
                </a:lnTo>
                <a:cubicBezTo>
                  <a:pt x="9859" y="12109"/>
                  <a:pt x="9823" y="12109"/>
                  <a:pt x="9800" y="12133"/>
                </a:cubicBezTo>
                <a:lnTo>
                  <a:pt x="6206" y="15892"/>
                </a:lnTo>
                <a:cubicBezTo>
                  <a:pt x="6184" y="15916"/>
                  <a:pt x="6148" y="15916"/>
                  <a:pt x="6125" y="15892"/>
                </a:cubicBezTo>
                <a:lnTo>
                  <a:pt x="4494" y="14186"/>
                </a:lnTo>
                <a:cubicBezTo>
                  <a:pt x="4472" y="14162"/>
                  <a:pt x="4472" y="14124"/>
                  <a:pt x="4494" y="14100"/>
                </a:cubicBezTo>
                <a:lnTo>
                  <a:pt x="8086" y="10341"/>
                </a:lnTo>
                <a:cubicBezTo>
                  <a:pt x="8109" y="10317"/>
                  <a:pt x="8109" y="10278"/>
                  <a:pt x="8086" y="10254"/>
                </a:cubicBezTo>
                <a:lnTo>
                  <a:pt x="4494" y="6495"/>
                </a:lnTo>
                <a:cubicBezTo>
                  <a:pt x="4472" y="6471"/>
                  <a:pt x="4472" y="6432"/>
                  <a:pt x="4494" y="6408"/>
                </a:cubicBezTo>
                <a:lnTo>
                  <a:pt x="6125" y="4702"/>
                </a:lnTo>
                <a:cubicBezTo>
                  <a:pt x="6136" y="4690"/>
                  <a:pt x="6152" y="4684"/>
                  <a:pt x="6166" y="4684"/>
                </a:cubicBezTo>
                <a:close/>
              </a:path>
            </a:pathLst>
          </a:custGeom>
          <a:solidFill>
            <a:srgbClr val="595959"/>
          </a:solidFill>
          <a:ln w="6350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3" name="Equation"/>
          <p:cNvSpPr txBox="1"/>
          <p:nvPr/>
        </p:nvSpPr>
        <p:spPr>
          <a:xfrm>
            <a:off x="13309578" y="11854643"/>
            <a:ext cx="2456099" cy="46107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∈</m:t>
                  </m:r>
                  <m:sSup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p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256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sup>
                  </m:sSup>
                </m:oMath>
              </m:oMathPara>
            </a14:m>
            <a:endParaRPr sz="4100"/>
          </a:p>
        </p:txBody>
      </p:sp>
      <p:sp>
        <p:nvSpPr>
          <p:cNvPr id="534" name="Google Shape;127;p19"/>
          <p:cNvSpPr txBox="1"/>
          <p:nvPr/>
        </p:nvSpPr>
        <p:spPr>
          <a:xfrm>
            <a:off x="12950334" y="6172322"/>
            <a:ext cx="3174587" cy="1033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Convex Combination</a:t>
            </a:r>
          </a:p>
        </p:txBody>
      </p:sp>
      <p:sp>
        <p:nvSpPr>
          <p:cNvPr id="535" name="Equation"/>
          <p:cNvSpPr txBox="1"/>
          <p:nvPr/>
        </p:nvSpPr>
        <p:spPr>
          <a:xfrm>
            <a:off x="11634690" y="8972615"/>
            <a:ext cx="1610693" cy="3893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256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4300"/>
          </a:p>
        </p:txBody>
      </p:sp>
      <p:sp>
        <p:nvSpPr>
          <p:cNvPr id="536" name="Equation"/>
          <p:cNvSpPr txBox="1"/>
          <p:nvPr/>
        </p:nvSpPr>
        <p:spPr>
          <a:xfrm>
            <a:off x="15734846" y="8899189"/>
            <a:ext cx="1352996" cy="4006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10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4500"/>
          </a:p>
        </p:txBody>
      </p:sp>
      <p:sp>
        <p:nvSpPr>
          <p:cNvPr id="537" name="Google Shape;143;p19"/>
          <p:cNvSpPr txBox="1"/>
          <p:nvPr/>
        </p:nvSpPr>
        <p:spPr>
          <a:xfrm>
            <a:off x="8585565" y="3244669"/>
            <a:ext cx="9669061" cy="8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Codebook Module  </a:t>
            </a:r>
          </a:p>
        </p:txBody>
      </p:sp>
      <p:grpSp>
        <p:nvGrpSpPr>
          <p:cNvPr id="553" name="Group"/>
          <p:cNvGrpSpPr/>
          <p:nvPr/>
        </p:nvGrpSpPr>
        <p:grpSpPr>
          <a:xfrm>
            <a:off x="13078530" y="8638617"/>
            <a:ext cx="2916027" cy="3077924"/>
            <a:chOff x="0" y="0"/>
            <a:chExt cx="2916025" cy="3077922"/>
          </a:xfrm>
        </p:grpSpPr>
        <p:sp>
          <p:nvSpPr>
            <p:cNvPr id="538" name="Rounded Rectangle"/>
            <p:cNvSpPr/>
            <p:nvPr/>
          </p:nvSpPr>
          <p:spPr>
            <a:xfrm>
              <a:off x="418270" y="0"/>
              <a:ext cx="2079486" cy="3077923"/>
            </a:xfrm>
            <a:prstGeom prst="roundRect">
              <a:avLst>
                <a:gd name="adj" fmla="val 18357"/>
              </a:avLst>
            </a:prstGeom>
            <a:solidFill>
              <a:srgbClr val="D4DDDB"/>
            </a:solidFill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Google Shape;143;p19"/>
            <p:cNvSpPr txBox="1"/>
            <p:nvPr/>
          </p:nvSpPr>
          <p:spPr>
            <a:xfrm>
              <a:off x="0" y="96981"/>
              <a:ext cx="2916026" cy="5984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b="1"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Codebook  </a:t>
              </a:r>
            </a:p>
          </p:txBody>
        </p:sp>
        <p:sp>
          <p:nvSpPr>
            <p:cNvPr id="540" name="Google Shape;144;p19"/>
            <p:cNvSpPr/>
            <p:nvPr/>
          </p:nvSpPr>
          <p:spPr>
            <a:xfrm>
              <a:off x="1176037" y="890679"/>
              <a:ext cx="1027230" cy="310861"/>
            </a:xfrm>
            <a:prstGeom prst="rect">
              <a:avLst/>
            </a:prstGeom>
            <a:solidFill>
              <a:srgbClr val="80CBD3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1" name="Google Shape;145;p19"/>
            <p:cNvSpPr/>
            <p:nvPr/>
          </p:nvSpPr>
          <p:spPr>
            <a:xfrm>
              <a:off x="1176238" y="1201729"/>
              <a:ext cx="1027229" cy="310862"/>
            </a:xfrm>
            <a:prstGeom prst="rect">
              <a:avLst/>
            </a:prstGeom>
            <a:solidFill>
              <a:srgbClr val="F7FFA0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Google Shape;146;p19"/>
            <p:cNvSpPr/>
            <p:nvPr/>
          </p:nvSpPr>
          <p:spPr>
            <a:xfrm>
              <a:off x="1176317" y="1512780"/>
              <a:ext cx="1027230" cy="310861"/>
            </a:xfrm>
            <a:prstGeom prst="rect">
              <a:avLst/>
            </a:prstGeom>
            <a:solidFill>
              <a:srgbClr val="FFD5A0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Google Shape;147;p19"/>
            <p:cNvSpPr/>
            <p:nvPr/>
          </p:nvSpPr>
          <p:spPr>
            <a:xfrm>
              <a:off x="1200023" y="2528364"/>
              <a:ext cx="1027230" cy="310861"/>
            </a:xfrm>
            <a:prstGeom prst="rect">
              <a:avLst/>
            </a:prstGeom>
            <a:solidFill>
              <a:srgbClr val="C6939F">
                <a:alpha val="95317"/>
              </a:srgbClr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4" name="Google Shape;148;p19"/>
            <p:cNvSpPr txBox="1"/>
            <p:nvPr/>
          </p:nvSpPr>
          <p:spPr>
            <a:xfrm>
              <a:off x="1001337" y="1428579"/>
              <a:ext cx="913351" cy="335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50000"/>
                </a:lnSpc>
                <a:defRPr b="1" sz="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.</a:t>
              </a:r>
            </a:p>
            <a:p>
              <a:pPr defTabSz="914400">
                <a:lnSpc>
                  <a:spcPct val="50000"/>
                </a:lnSpc>
                <a:defRPr b="1" sz="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.</a:t>
              </a:r>
            </a:p>
            <a:p>
              <a:pPr defTabSz="914400">
                <a:lnSpc>
                  <a:spcPct val="50000"/>
                </a:lnSpc>
                <a:defRPr b="1" sz="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.</a:t>
              </a:r>
            </a:p>
          </p:txBody>
        </p:sp>
        <p:sp>
          <p:nvSpPr>
            <p:cNvPr id="545" name="Rectangle"/>
            <p:cNvSpPr/>
            <p:nvPr/>
          </p:nvSpPr>
          <p:spPr>
            <a:xfrm>
              <a:off x="714161" y="890679"/>
              <a:ext cx="462018" cy="31086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2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pPr>
            </a:p>
          </p:txBody>
        </p:sp>
        <p:sp>
          <p:nvSpPr>
            <p:cNvPr id="546" name="Rectangle"/>
            <p:cNvSpPr/>
            <p:nvPr/>
          </p:nvSpPr>
          <p:spPr>
            <a:xfrm>
              <a:off x="714161" y="1201729"/>
              <a:ext cx="462018" cy="31086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2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pPr>
            </a:p>
          </p:txBody>
        </p:sp>
        <p:sp>
          <p:nvSpPr>
            <p:cNvPr id="547" name="Rectangle"/>
            <p:cNvSpPr/>
            <p:nvPr/>
          </p:nvSpPr>
          <p:spPr>
            <a:xfrm>
              <a:off x="714161" y="1512780"/>
              <a:ext cx="462018" cy="31086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2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pPr>
            </a:p>
          </p:txBody>
        </p:sp>
        <p:sp>
          <p:nvSpPr>
            <p:cNvPr id="548" name="Rectangle"/>
            <p:cNvSpPr/>
            <p:nvPr/>
          </p:nvSpPr>
          <p:spPr>
            <a:xfrm>
              <a:off x="752444" y="2528364"/>
              <a:ext cx="462018" cy="31086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1200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defRPr>
              </a:pPr>
            </a:p>
          </p:txBody>
        </p:sp>
        <p:sp>
          <p:nvSpPr>
            <p:cNvPr id="549" name="Equation"/>
            <p:cNvSpPr txBox="1"/>
            <p:nvPr/>
          </p:nvSpPr>
          <p:spPr>
            <a:xfrm>
              <a:off x="895539" y="937405"/>
              <a:ext cx="86260" cy="206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2400"/>
            </a:p>
          </p:txBody>
        </p:sp>
        <p:sp>
          <p:nvSpPr>
            <p:cNvPr id="550" name="Equation"/>
            <p:cNvSpPr txBox="1"/>
            <p:nvPr/>
          </p:nvSpPr>
          <p:spPr>
            <a:xfrm>
              <a:off x="877351" y="1254136"/>
              <a:ext cx="135637" cy="206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m:oMathPara>
              </a14:m>
              <a:endParaRPr sz="2400"/>
            </a:p>
          </p:txBody>
        </p:sp>
        <p:sp>
          <p:nvSpPr>
            <p:cNvPr id="551" name="Equation"/>
            <p:cNvSpPr txBox="1"/>
            <p:nvPr/>
          </p:nvSpPr>
          <p:spPr>
            <a:xfrm>
              <a:off x="829702" y="2578341"/>
              <a:ext cx="217933" cy="199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m:oMathPara>
              </a14:m>
              <a:endParaRPr sz="2400"/>
            </a:p>
          </p:txBody>
        </p:sp>
        <p:sp>
          <p:nvSpPr>
            <p:cNvPr id="552" name="Equation"/>
            <p:cNvSpPr txBox="1"/>
            <p:nvPr/>
          </p:nvSpPr>
          <p:spPr>
            <a:xfrm>
              <a:off x="885733" y="1570869"/>
              <a:ext cx="118873" cy="210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m:oMathPara>
              </a14:m>
              <a:endParaRPr sz="2400"/>
            </a:p>
          </p:txBody>
        </p:sp>
      </p:grpSp>
      <p:sp>
        <p:nvSpPr>
          <p:cNvPr id="554" name="Line"/>
          <p:cNvSpPr/>
          <p:nvPr/>
        </p:nvSpPr>
        <p:spPr>
          <a:xfrm>
            <a:off x="7764129" y="7666228"/>
            <a:ext cx="47282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5" name="Google Shape;123;p19"/>
          <p:cNvSpPr/>
          <p:nvPr/>
        </p:nvSpPr>
        <p:spPr>
          <a:xfrm>
            <a:off x="15666146" y="6982648"/>
            <a:ext cx="329818" cy="397514"/>
          </a:xfrm>
          <a:prstGeom prst="rect">
            <a:avLst/>
          </a:prstGeom>
          <a:solidFill>
            <a:srgbClr val="54786F"/>
          </a:solidFill>
          <a:ln>
            <a:solidFill>
              <a:srgbClr val="595959"/>
            </a:solidFill>
          </a:ln>
        </p:spPr>
        <p:txBody>
          <a:bodyPr lIns="50800" tIns="50800" rIns="50800" bIns="5080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6" name="Google Shape;124;p19"/>
          <p:cNvSpPr/>
          <p:nvPr/>
        </p:nvSpPr>
        <p:spPr>
          <a:xfrm>
            <a:off x="15664532" y="7701312"/>
            <a:ext cx="329819" cy="388434"/>
          </a:xfrm>
          <a:prstGeom prst="rect">
            <a:avLst/>
          </a:prstGeom>
          <a:solidFill>
            <a:srgbClr val="D4DDDB"/>
          </a:solidFill>
          <a:ln>
            <a:solidFill>
              <a:srgbClr val="595959"/>
            </a:solidFill>
          </a:ln>
        </p:spPr>
        <p:txBody>
          <a:bodyPr lIns="50800" tIns="50800" rIns="50800" bIns="5080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7" name="Google Shape;125;p19"/>
          <p:cNvSpPr/>
          <p:nvPr/>
        </p:nvSpPr>
        <p:spPr>
          <a:xfrm>
            <a:off x="15664532" y="8070629"/>
            <a:ext cx="329819" cy="359098"/>
          </a:xfrm>
          <a:prstGeom prst="rect">
            <a:avLst/>
          </a:prstGeom>
          <a:solidFill>
            <a:srgbClr val="54786F"/>
          </a:solidFill>
          <a:ln>
            <a:solidFill>
              <a:srgbClr val="595959"/>
            </a:solidFill>
          </a:ln>
        </p:spPr>
        <p:txBody>
          <a:bodyPr lIns="50800" tIns="50800" rIns="50800" bIns="5080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8" name="Google Shape;125;p19"/>
          <p:cNvSpPr/>
          <p:nvPr/>
        </p:nvSpPr>
        <p:spPr>
          <a:xfrm>
            <a:off x="15666146" y="7361015"/>
            <a:ext cx="329818" cy="359098"/>
          </a:xfrm>
          <a:prstGeom prst="rect">
            <a:avLst/>
          </a:prstGeom>
          <a:solidFill>
            <a:srgbClr val="A9BBB7"/>
          </a:solidFill>
          <a:ln>
            <a:solidFill>
              <a:srgbClr val="595959"/>
            </a:solidFill>
          </a:ln>
        </p:spPr>
        <p:txBody>
          <a:bodyPr lIns="50800" tIns="50800" rIns="50800" bIns="5080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9" name="Google Shape;123;p19"/>
          <p:cNvSpPr/>
          <p:nvPr/>
        </p:nvSpPr>
        <p:spPr>
          <a:xfrm>
            <a:off x="15666146" y="6982648"/>
            <a:ext cx="329818" cy="397514"/>
          </a:xfrm>
          <a:prstGeom prst="rect">
            <a:avLst/>
          </a:prstGeom>
          <a:solidFill>
            <a:srgbClr val="54786F"/>
          </a:solidFill>
          <a:ln>
            <a:solidFill>
              <a:srgbClr val="595959"/>
            </a:solidFill>
          </a:ln>
        </p:spPr>
        <p:txBody>
          <a:bodyPr lIns="50800" tIns="50800" rIns="50800" bIns="5080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0" name="Google Shape;123;p19"/>
          <p:cNvSpPr/>
          <p:nvPr/>
        </p:nvSpPr>
        <p:spPr>
          <a:xfrm>
            <a:off x="15666727" y="7020483"/>
            <a:ext cx="357200" cy="1368159"/>
          </a:xfrm>
          <a:prstGeom prst="rect">
            <a:avLst/>
          </a:prstGeom>
          <a:ln w="1016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75" name="Group"/>
          <p:cNvGrpSpPr/>
          <p:nvPr/>
        </p:nvGrpSpPr>
        <p:grpSpPr>
          <a:xfrm>
            <a:off x="12913952" y="6639963"/>
            <a:ext cx="331433" cy="2132447"/>
            <a:chOff x="0" y="0"/>
            <a:chExt cx="331432" cy="2132445"/>
          </a:xfrm>
        </p:grpSpPr>
        <p:grpSp>
          <p:nvGrpSpPr>
            <p:cNvPr id="564" name="Google Shape;118;p19"/>
            <p:cNvGrpSpPr/>
            <p:nvPr/>
          </p:nvGrpSpPr>
          <p:grpSpPr>
            <a:xfrm>
              <a:off x="1612" y="1049145"/>
              <a:ext cx="329821" cy="1063298"/>
              <a:chOff x="0" y="-1"/>
              <a:chExt cx="329819" cy="1063296"/>
            </a:xfrm>
          </p:grpSpPr>
          <p:sp>
            <p:nvSpPr>
              <p:cNvPr id="561" name="Google Shape;119;p19"/>
              <p:cNvSpPr/>
              <p:nvPr/>
            </p:nvSpPr>
            <p:spPr>
              <a:xfrm>
                <a:off x="-1" y="-2"/>
                <a:ext cx="329820" cy="359098"/>
              </a:xfrm>
              <a:prstGeom prst="rect">
                <a:avLst/>
              </a:prstGeom>
              <a:solidFill>
                <a:srgbClr val="356AC3"/>
              </a:solidFill>
              <a:ln w="9525" cap="flat">
                <a:solidFill>
                  <a:srgbClr val="1A4595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120;p19"/>
              <p:cNvSpPr/>
              <p:nvPr/>
            </p:nvSpPr>
            <p:spPr>
              <a:xfrm>
                <a:off x="-1" y="360684"/>
                <a:ext cx="329820" cy="359098"/>
              </a:xfrm>
              <a:prstGeom prst="rect">
                <a:avLst/>
              </a:prstGeom>
              <a:solidFill>
                <a:srgbClr val="356AC3"/>
              </a:solidFill>
              <a:ln w="9525" cap="flat">
                <a:solidFill>
                  <a:srgbClr val="1A4595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121;p19"/>
              <p:cNvSpPr/>
              <p:nvPr/>
            </p:nvSpPr>
            <p:spPr>
              <a:xfrm>
                <a:off x="-1" y="704198"/>
                <a:ext cx="329820" cy="359098"/>
              </a:xfrm>
              <a:prstGeom prst="rect">
                <a:avLst/>
              </a:prstGeom>
              <a:solidFill>
                <a:srgbClr val="356AC3"/>
              </a:solidFill>
              <a:ln w="9525" cap="flat">
                <a:solidFill>
                  <a:srgbClr val="1A4595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68" name="Google Shape;122;p19"/>
            <p:cNvGrpSpPr/>
            <p:nvPr/>
          </p:nvGrpSpPr>
          <p:grpSpPr>
            <a:xfrm>
              <a:off x="1612" y="26267"/>
              <a:ext cx="329821" cy="1063297"/>
              <a:chOff x="0" y="-1"/>
              <a:chExt cx="329819" cy="1063296"/>
            </a:xfrm>
          </p:grpSpPr>
          <p:sp>
            <p:nvSpPr>
              <p:cNvPr id="565" name="Google Shape;123;p19"/>
              <p:cNvSpPr/>
              <p:nvPr/>
            </p:nvSpPr>
            <p:spPr>
              <a:xfrm>
                <a:off x="-1" y="-2"/>
                <a:ext cx="329820" cy="359098"/>
              </a:xfrm>
              <a:prstGeom prst="rect">
                <a:avLst/>
              </a:prstGeom>
              <a:solidFill>
                <a:srgbClr val="356AC3"/>
              </a:solidFill>
              <a:ln w="9525" cap="flat">
                <a:solidFill>
                  <a:srgbClr val="1A4595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124;p19"/>
              <p:cNvSpPr/>
              <p:nvPr/>
            </p:nvSpPr>
            <p:spPr>
              <a:xfrm>
                <a:off x="-1" y="360684"/>
                <a:ext cx="329820" cy="359098"/>
              </a:xfrm>
              <a:prstGeom prst="rect">
                <a:avLst/>
              </a:prstGeom>
              <a:solidFill>
                <a:srgbClr val="356AC3"/>
              </a:solidFill>
              <a:ln w="9525" cap="flat">
                <a:solidFill>
                  <a:srgbClr val="1A4595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125;p19"/>
              <p:cNvSpPr/>
              <p:nvPr/>
            </p:nvSpPr>
            <p:spPr>
              <a:xfrm>
                <a:off x="-1" y="704198"/>
                <a:ext cx="329820" cy="359098"/>
              </a:xfrm>
              <a:prstGeom prst="rect">
                <a:avLst/>
              </a:prstGeom>
              <a:solidFill>
                <a:srgbClr val="356AC3"/>
              </a:solidFill>
              <a:ln w="9525" cap="flat">
                <a:solidFill>
                  <a:srgbClr val="1A4595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9" name="Google Shape;123;p19"/>
            <p:cNvSpPr/>
            <p:nvPr/>
          </p:nvSpPr>
          <p:spPr>
            <a:xfrm>
              <a:off x="1613" y="0"/>
              <a:ext cx="329818" cy="331281"/>
            </a:xfrm>
            <a:prstGeom prst="rect">
              <a:avLst/>
            </a:prstGeom>
            <a:solidFill>
              <a:srgbClr val="595959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0" name="Google Shape;123;p19"/>
            <p:cNvSpPr/>
            <p:nvPr/>
          </p:nvSpPr>
          <p:spPr>
            <a:xfrm>
              <a:off x="0" y="1409445"/>
              <a:ext cx="329818" cy="359098"/>
            </a:xfrm>
            <a:prstGeom prst="rect">
              <a:avLst/>
            </a:prstGeom>
            <a:solidFill>
              <a:srgbClr val="78909C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1" name="Google Shape;124;p19"/>
            <p:cNvSpPr/>
            <p:nvPr/>
          </p:nvSpPr>
          <p:spPr>
            <a:xfrm>
              <a:off x="1613" y="702369"/>
              <a:ext cx="329818" cy="38843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2" name="Google Shape;125;p19"/>
            <p:cNvSpPr/>
            <p:nvPr/>
          </p:nvSpPr>
          <p:spPr>
            <a:xfrm>
              <a:off x="0" y="1773348"/>
              <a:ext cx="329818" cy="359098"/>
            </a:xfrm>
            <a:prstGeom prst="rect">
              <a:avLst/>
            </a:prstGeom>
            <a:solidFill>
              <a:srgbClr val="A7A7A7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3" name="Google Shape;125;p19"/>
            <p:cNvSpPr/>
            <p:nvPr/>
          </p:nvSpPr>
          <p:spPr>
            <a:xfrm>
              <a:off x="0" y="1087982"/>
              <a:ext cx="329818" cy="359098"/>
            </a:xfrm>
            <a:prstGeom prst="rect">
              <a:avLst/>
            </a:prstGeom>
            <a:solidFill>
              <a:srgbClr val="1A1A1A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4" name="Google Shape;125;p19"/>
            <p:cNvSpPr/>
            <p:nvPr/>
          </p:nvSpPr>
          <p:spPr>
            <a:xfrm>
              <a:off x="1613" y="367671"/>
              <a:ext cx="329818" cy="369794"/>
            </a:xfrm>
            <a:prstGeom prst="rect">
              <a:avLst/>
            </a:prstGeom>
            <a:solidFill>
              <a:srgbClr val="BCC8CE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76" name="Equation"/>
          <p:cNvSpPr txBox="1"/>
          <p:nvPr/>
        </p:nvSpPr>
        <p:spPr>
          <a:xfrm>
            <a:off x="18747421" y="5595344"/>
            <a:ext cx="598806" cy="7866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limUpp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lim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</m:oMath>
              </m:oMathPara>
            </a14:m>
            <a:endParaRPr sz="4100"/>
          </a:p>
        </p:txBody>
      </p:sp>
      <p:sp>
        <p:nvSpPr>
          <p:cNvPr id="577" name="Rounded Rectangle"/>
          <p:cNvSpPr/>
          <p:nvPr/>
        </p:nvSpPr>
        <p:spPr>
          <a:xfrm>
            <a:off x="8396095" y="7271318"/>
            <a:ext cx="1714162" cy="883402"/>
          </a:xfrm>
          <a:prstGeom prst="roundRect">
            <a:avLst>
              <a:gd name="adj" fmla="val 26713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8" name="Google Shape;102;p18"/>
          <p:cNvSpPr txBox="1"/>
          <p:nvPr/>
        </p:nvSpPr>
        <p:spPr>
          <a:xfrm>
            <a:off x="8073558" y="7355357"/>
            <a:ext cx="2359237" cy="6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Linear</a:t>
            </a:r>
          </a:p>
        </p:txBody>
      </p:sp>
      <p:sp>
        <p:nvSpPr>
          <p:cNvPr id="579" name="Rounded Rectangle"/>
          <p:cNvSpPr/>
          <p:nvPr/>
        </p:nvSpPr>
        <p:spPr>
          <a:xfrm>
            <a:off x="10494977" y="7271318"/>
            <a:ext cx="1982272" cy="883402"/>
          </a:xfrm>
          <a:prstGeom prst="roundRect">
            <a:avLst>
              <a:gd name="adj" fmla="val 26713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80" name="Google Shape;102;p18"/>
          <p:cNvSpPr txBox="1"/>
          <p:nvPr/>
        </p:nvSpPr>
        <p:spPr>
          <a:xfrm>
            <a:off x="10306494" y="7349063"/>
            <a:ext cx="2359238" cy="6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Softmax</a:t>
            </a:r>
          </a:p>
        </p:txBody>
      </p:sp>
      <p:sp>
        <p:nvSpPr>
          <p:cNvPr id="581" name="Line"/>
          <p:cNvSpPr/>
          <p:nvPr/>
        </p:nvSpPr>
        <p:spPr>
          <a:xfrm>
            <a:off x="10122338" y="7706186"/>
            <a:ext cx="372627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2" name="Line"/>
          <p:cNvSpPr/>
          <p:nvPr/>
        </p:nvSpPr>
        <p:spPr>
          <a:xfrm>
            <a:off x="12486592" y="7706186"/>
            <a:ext cx="372627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3" name="Line"/>
          <p:cNvSpPr/>
          <p:nvPr/>
        </p:nvSpPr>
        <p:spPr>
          <a:xfrm>
            <a:off x="13507200" y="7721203"/>
            <a:ext cx="52901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4" name="Line"/>
          <p:cNvSpPr/>
          <p:nvPr/>
        </p:nvSpPr>
        <p:spPr>
          <a:xfrm>
            <a:off x="14987801" y="7706186"/>
            <a:ext cx="52901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5" name="Line"/>
          <p:cNvSpPr/>
          <p:nvPr/>
        </p:nvSpPr>
        <p:spPr>
          <a:xfrm flipV="1">
            <a:off x="14456657" y="8075258"/>
            <a:ext cx="2" cy="529018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592" name="Group"/>
          <p:cNvGrpSpPr/>
          <p:nvPr/>
        </p:nvGrpSpPr>
        <p:grpSpPr>
          <a:xfrm>
            <a:off x="15910794" y="6172322"/>
            <a:ext cx="2936950" cy="2323838"/>
            <a:chOff x="0" y="0"/>
            <a:chExt cx="2936949" cy="2323836"/>
          </a:xfrm>
        </p:grpSpPr>
        <p:sp>
          <p:nvSpPr>
            <p:cNvPr id="586" name="Rounded Rectangle"/>
            <p:cNvSpPr/>
            <p:nvPr/>
          </p:nvSpPr>
          <p:spPr>
            <a:xfrm>
              <a:off x="318984" y="34999"/>
              <a:ext cx="2298980" cy="2288839"/>
            </a:xfrm>
            <a:prstGeom prst="roundRect">
              <a:avLst>
                <a:gd name="adj" fmla="val 13641"/>
              </a:avLst>
            </a:prstGeom>
            <a:solidFill>
              <a:srgbClr val="DDB49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7" name="Google Shape;127;p19"/>
            <p:cNvSpPr txBox="1"/>
            <p:nvPr/>
          </p:nvSpPr>
          <p:spPr>
            <a:xfrm>
              <a:off x="-1" y="0"/>
              <a:ext cx="2936950" cy="1033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Upsampling</a:t>
              </a:r>
            </a:p>
            <a:p>
              <a: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Layer</a:t>
              </a:r>
            </a:p>
          </p:txBody>
        </p:sp>
        <p:sp>
          <p:nvSpPr>
            <p:cNvPr id="588" name="Rounded Rectangle"/>
            <p:cNvSpPr/>
            <p:nvPr/>
          </p:nvSpPr>
          <p:spPr>
            <a:xfrm>
              <a:off x="611393" y="1115949"/>
              <a:ext cx="1714162" cy="883403"/>
            </a:xfrm>
            <a:prstGeom prst="roundRect">
              <a:avLst>
                <a:gd name="adj" fmla="val 26713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9" name="Google Shape;102;p18"/>
            <p:cNvSpPr txBox="1"/>
            <p:nvPr/>
          </p:nvSpPr>
          <p:spPr>
            <a:xfrm>
              <a:off x="288855" y="1212122"/>
              <a:ext cx="2359239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lvl="1"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Linear</a:t>
              </a:r>
            </a:p>
          </p:txBody>
        </p:sp>
        <p:sp>
          <p:nvSpPr>
            <p:cNvPr id="590" name="Line"/>
            <p:cNvSpPr/>
            <p:nvPr/>
          </p:nvSpPr>
          <p:spPr>
            <a:xfrm>
              <a:off x="2396695" y="1557650"/>
              <a:ext cx="37262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91" name="Line"/>
            <p:cNvSpPr/>
            <p:nvPr/>
          </p:nvSpPr>
          <p:spPr>
            <a:xfrm>
              <a:off x="154103" y="1557651"/>
              <a:ext cx="37262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595" name="Group"/>
          <p:cNvGrpSpPr/>
          <p:nvPr/>
        </p:nvGrpSpPr>
        <p:grpSpPr>
          <a:xfrm>
            <a:off x="8592011" y="4550700"/>
            <a:ext cx="9656173" cy="1219687"/>
            <a:chOff x="0" y="0"/>
            <a:chExt cx="9656172" cy="1219686"/>
          </a:xfrm>
        </p:grpSpPr>
        <p:sp>
          <p:nvSpPr>
            <p:cNvPr id="593" name="Line"/>
            <p:cNvSpPr/>
            <p:nvPr/>
          </p:nvSpPr>
          <p:spPr>
            <a:xfrm>
              <a:off x="-1" y="0"/>
              <a:ext cx="4831750" cy="12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4" name="Line"/>
            <p:cNvSpPr/>
            <p:nvPr/>
          </p:nvSpPr>
          <p:spPr>
            <a:xfrm flipH="1">
              <a:off x="4824424" y="0"/>
              <a:ext cx="4831749" cy="121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06" name="Group"/>
          <p:cNvGrpSpPr/>
          <p:nvPr/>
        </p:nvGrpSpPr>
        <p:grpSpPr>
          <a:xfrm>
            <a:off x="18747420" y="6240260"/>
            <a:ext cx="329822" cy="2864678"/>
            <a:chOff x="0" y="0"/>
            <a:chExt cx="329820" cy="2864677"/>
          </a:xfrm>
        </p:grpSpPr>
        <p:grpSp>
          <p:nvGrpSpPr>
            <p:cNvPr id="600" name="Group"/>
            <p:cNvGrpSpPr/>
            <p:nvPr/>
          </p:nvGrpSpPr>
          <p:grpSpPr>
            <a:xfrm>
              <a:off x="-1" y="1417597"/>
              <a:ext cx="326233" cy="1447080"/>
              <a:chOff x="0" y="0"/>
              <a:chExt cx="326232" cy="1447079"/>
            </a:xfrm>
          </p:grpSpPr>
          <p:sp>
            <p:nvSpPr>
              <p:cNvPr id="596" name="Google Shape;123;p19"/>
              <p:cNvSpPr/>
              <p:nvPr/>
            </p:nvSpPr>
            <p:spPr>
              <a:xfrm>
                <a:off x="1587" y="-1"/>
                <a:ext cx="324646" cy="397514"/>
              </a:xfrm>
              <a:prstGeom prst="rect">
                <a:avLst/>
              </a:prstGeom>
              <a:solidFill>
                <a:srgbClr val="D4DDDB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124;p19"/>
              <p:cNvSpPr/>
              <p:nvPr/>
            </p:nvSpPr>
            <p:spPr>
              <a:xfrm>
                <a:off x="-1" y="718663"/>
                <a:ext cx="324647" cy="388434"/>
              </a:xfrm>
              <a:prstGeom prst="rect">
                <a:avLst/>
              </a:prstGeom>
              <a:solidFill>
                <a:srgbClr val="D4DDDB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125;p19"/>
              <p:cNvSpPr/>
              <p:nvPr/>
            </p:nvSpPr>
            <p:spPr>
              <a:xfrm>
                <a:off x="-1" y="1087982"/>
                <a:ext cx="324647" cy="359098"/>
              </a:xfrm>
              <a:prstGeom prst="rect">
                <a:avLst/>
              </a:prstGeom>
              <a:solidFill>
                <a:srgbClr val="54786F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125;p19"/>
              <p:cNvSpPr/>
              <p:nvPr/>
            </p:nvSpPr>
            <p:spPr>
              <a:xfrm>
                <a:off x="1587" y="378366"/>
                <a:ext cx="324646" cy="359098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605" name="Group"/>
            <p:cNvGrpSpPr/>
            <p:nvPr/>
          </p:nvGrpSpPr>
          <p:grpSpPr>
            <a:xfrm>
              <a:off x="0" y="-1"/>
              <a:ext cx="329820" cy="1447080"/>
              <a:chOff x="0" y="0"/>
              <a:chExt cx="329819" cy="1447079"/>
            </a:xfrm>
          </p:grpSpPr>
          <p:sp>
            <p:nvSpPr>
              <p:cNvPr id="601" name="Google Shape;123;p19"/>
              <p:cNvSpPr/>
              <p:nvPr/>
            </p:nvSpPr>
            <p:spPr>
              <a:xfrm>
                <a:off x="1612" y="0"/>
                <a:ext cx="324620" cy="397513"/>
              </a:xfrm>
              <a:prstGeom prst="rect">
                <a:avLst/>
              </a:prstGeom>
              <a:solidFill>
                <a:srgbClr val="54786F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124;p19"/>
              <p:cNvSpPr/>
              <p:nvPr/>
            </p:nvSpPr>
            <p:spPr>
              <a:xfrm>
                <a:off x="0" y="718664"/>
                <a:ext cx="329820" cy="388434"/>
              </a:xfrm>
              <a:prstGeom prst="rect">
                <a:avLst/>
              </a:prstGeom>
              <a:solidFill>
                <a:srgbClr val="7C9194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125;p19"/>
              <p:cNvSpPr/>
              <p:nvPr/>
            </p:nvSpPr>
            <p:spPr>
              <a:xfrm>
                <a:off x="0" y="1087982"/>
                <a:ext cx="329820" cy="359098"/>
              </a:xfrm>
              <a:prstGeom prst="rect">
                <a:avLst/>
              </a:prstGeom>
              <a:solidFill>
                <a:srgbClr val="54786F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125;p19"/>
              <p:cNvSpPr/>
              <p:nvPr/>
            </p:nvSpPr>
            <p:spPr>
              <a:xfrm>
                <a:off x="1612" y="378366"/>
                <a:ext cx="322857" cy="359098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07" name="Equation"/>
          <p:cNvSpPr txBox="1"/>
          <p:nvPr/>
        </p:nvSpPr>
        <p:spPr>
          <a:xfrm>
            <a:off x="17762263" y="9640685"/>
            <a:ext cx="1710663" cy="36220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1574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4000"/>
          </a:p>
        </p:txBody>
      </p:sp>
      <p:sp>
        <p:nvSpPr>
          <p:cNvPr id="608" name="Line"/>
          <p:cNvSpPr/>
          <p:nvPr/>
        </p:nvSpPr>
        <p:spPr>
          <a:xfrm flipV="1">
            <a:off x="20462223" y="5808789"/>
            <a:ext cx="2" cy="621133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09" name="Line"/>
          <p:cNvSpPr/>
          <p:nvPr/>
        </p:nvSpPr>
        <p:spPr>
          <a:xfrm>
            <a:off x="20436501" y="5784519"/>
            <a:ext cx="971695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0" name="Line"/>
          <p:cNvSpPr/>
          <p:nvPr/>
        </p:nvSpPr>
        <p:spPr>
          <a:xfrm flipV="1">
            <a:off x="21377459" y="5806783"/>
            <a:ext cx="2" cy="3910737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1" name="Line"/>
          <p:cNvSpPr/>
          <p:nvPr/>
        </p:nvSpPr>
        <p:spPr>
          <a:xfrm>
            <a:off x="20459993" y="9743361"/>
            <a:ext cx="924712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2" name="Line"/>
          <p:cNvSpPr/>
          <p:nvPr/>
        </p:nvSpPr>
        <p:spPr>
          <a:xfrm flipV="1">
            <a:off x="20462225" y="9272892"/>
            <a:ext cx="2" cy="455103"/>
          </a:xfrm>
          <a:prstGeom prst="line">
            <a:avLst/>
          </a:prstGeom>
          <a:ln w="38100">
            <a:solidFill>
              <a:srgbClr val="90909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3" name="Google Shape;127;p19"/>
          <p:cNvSpPr txBox="1"/>
          <p:nvPr/>
        </p:nvSpPr>
        <p:spPr>
          <a:xfrm rot="5400000">
            <a:off x="21856961" y="7438071"/>
            <a:ext cx="3111202" cy="65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Action</a:t>
            </a:r>
          </a:p>
        </p:txBody>
      </p:sp>
      <p:sp>
        <p:nvSpPr>
          <p:cNvPr id="614" name="Rounded Rectangle"/>
          <p:cNvSpPr/>
          <p:nvPr/>
        </p:nvSpPr>
        <p:spPr>
          <a:xfrm rot="5400000">
            <a:off x="18993445" y="7136666"/>
            <a:ext cx="3055233" cy="1250969"/>
          </a:xfrm>
          <a:prstGeom prst="roundRect">
            <a:avLst>
              <a:gd name="adj" fmla="val 20120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15" name="Google Shape;102;p18"/>
          <p:cNvSpPr txBox="1"/>
          <p:nvPr/>
        </p:nvSpPr>
        <p:spPr>
          <a:xfrm rot="5400000">
            <a:off x="18895051" y="7236345"/>
            <a:ext cx="3397313" cy="10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Recurrent</a:t>
            </a:r>
          </a:p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State Encoder</a:t>
            </a:r>
          </a:p>
        </p:txBody>
      </p:sp>
      <p:sp>
        <p:nvSpPr>
          <p:cNvPr id="616" name="Line"/>
          <p:cNvSpPr/>
          <p:nvPr/>
        </p:nvSpPr>
        <p:spPr>
          <a:xfrm>
            <a:off x="21195690" y="7735081"/>
            <a:ext cx="639474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17" name="Rounded Rectangle"/>
          <p:cNvSpPr/>
          <p:nvPr/>
        </p:nvSpPr>
        <p:spPr>
          <a:xfrm rot="5400000">
            <a:off x="21167787" y="7418906"/>
            <a:ext cx="2347309" cy="803639"/>
          </a:xfrm>
          <a:prstGeom prst="roundRect">
            <a:avLst>
              <a:gd name="adj" fmla="val 31463"/>
            </a:avLst>
          </a:prstGeom>
          <a:solidFill>
            <a:srgbClr val="E9E1C2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18" name="Google Shape;102;p18"/>
          <p:cNvSpPr txBox="1"/>
          <p:nvPr/>
        </p:nvSpPr>
        <p:spPr>
          <a:xfrm rot="5400000">
            <a:off x="20911918" y="7520465"/>
            <a:ext cx="2792732" cy="6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Actor-Critic</a:t>
            </a:r>
          </a:p>
        </p:txBody>
      </p:sp>
      <p:sp>
        <p:nvSpPr>
          <p:cNvPr id="619" name="Line"/>
          <p:cNvSpPr/>
          <p:nvPr/>
        </p:nvSpPr>
        <p:spPr>
          <a:xfrm>
            <a:off x="22756389" y="7791867"/>
            <a:ext cx="287539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0" name="Line"/>
          <p:cNvSpPr/>
          <p:nvPr/>
        </p:nvSpPr>
        <p:spPr>
          <a:xfrm>
            <a:off x="19183247" y="7763940"/>
            <a:ext cx="521398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665" name="Group"/>
          <p:cNvGrpSpPr/>
          <p:nvPr/>
        </p:nvGrpSpPr>
        <p:grpSpPr>
          <a:xfrm>
            <a:off x="109388" y="3625593"/>
            <a:ext cx="8250784" cy="9428348"/>
            <a:chOff x="0" y="0"/>
            <a:chExt cx="8250783" cy="9428346"/>
          </a:xfrm>
        </p:grpSpPr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3077" y="625366"/>
              <a:ext cx="2792731" cy="2792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Line"/>
            <p:cNvSpPr/>
            <p:nvPr/>
          </p:nvSpPr>
          <p:spPr>
            <a:xfrm>
              <a:off x="3685540" y="2257984"/>
              <a:ext cx="29504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625" name="Group"/>
            <p:cNvGrpSpPr/>
            <p:nvPr/>
          </p:nvGrpSpPr>
          <p:grpSpPr>
            <a:xfrm>
              <a:off x="0" y="4604721"/>
              <a:ext cx="4585525" cy="1747427"/>
              <a:chOff x="0" y="0"/>
              <a:chExt cx="4585524" cy="1747425"/>
            </a:xfrm>
          </p:grpSpPr>
          <p:sp>
            <p:nvSpPr>
              <p:cNvPr id="623" name="Google Shape;127;p19"/>
              <p:cNvSpPr txBox="1"/>
              <p:nvPr/>
            </p:nvSpPr>
            <p:spPr>
              <a:xfrm>
                <a:off x="0" y="0"/>
                <a:ext cx="4585525" cy="6763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/>
              <a:p>
                <a:pPr defTabSz="914400">
                  <a:defRPr b="1" sz="35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Goal</a:t>
                </a:r>
                <a:r>
                  <a:rPr b="0"/>
                  <a:t>: Chair</a:t>
                </a:r>
              </a:p>
            </p:txBody>
          </p:sp>
          <p:sp>
            <p:nvSpPr>
              <p:cNvPr id="624" name="Equation"/>
              <p:cNvSpPr txBox="1"/>
              <p:nvPr/>
            </p:nvSpPr>
            <p:spPr>
              <a:xfrm>
                <a:off x="958290" y="1353598"/>
                <a:ext cx="2745183" cy="393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sz="3500"/>
              </a:p>
            </p:txBody>
          </p:sp>
        </p:grpSp>
        <p:sp>
          <p:nvSpPr>
            <p:cNvPr id="626" name="Line"/>
            <p:cNvSpPr/>
            <p:nvPr/>
          </p:nvSpPr>
          <p:spPr>
            <a:xfrm>
              <a:off x="3685540" y="5610715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127;p19"/>
            <p:cNvSpPr txBox="1"/>
            <p:nvPr/>
          </p:nvSpPr>
          <p:spPr>
            <a:xfrm>
              <a:off x="402634" y="0"/>
              <a:ext cx="3733617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Input Frame</a:t>
              </a:r>
            </a:p>
          </p:txBody>
        </p:sp>
        <p:sp>
          <p:nvSpPr>
            <p:cNvPr id="628" name="Equation"/>
            <p:cNvSpPr txBox="1"/>
            <p:nvPr/>
          </p:nvSpPr>
          <p:spPr>
            <a:xfrm>
              <a:off x="7132153" y="1839366"/>
              <a:ext cx="354839" cy="364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m:oMathPara>
              </a14:m>
              <a:endParaRPr sz="4400"/>
            </a:p>
          </p:txBody>
        </p:sp>
        <p:grpSp>
          <p:nvGrpSpPr>
            <p:cNvPr id="642" name="Group"/>
            <p:cNvGrpSpPr/>
            <p:nvPr/>
          </p:nvGrpSpPr>
          <p:grpSpPr>
            <a:xfrm>
              <a:off x="7132152" y="2504204"/>
              <a:ext cx="359196" cy="2999380"/>
              <a:chOff x="0" y="0"/>
              <a:chExt cx="359195" cy="2999379"/>
            </a:xfrm>
          </p:grpSpPr>
          <p:grpSp>
            <p:nvGrpSpPr>
              <p:cNvPr id="634" name="Google Shape;114;p19"/>
              <p:cNvGrpSpPr/>
              <p:nvPr/>
            </p:nvGrpSpPr>
            <p:grpSpPr>
              <a:xfrm>
                <a:off x="0" y="1841380"/>
                <a:ext cx="359196" cy="1158000"/>
                <a:chOff x="0" y="0"/>
                <a:chExt cx="359195" cy="1157998"/>
              </a:xfrm>
            </p:grpSpPr>
            <p:sp>
              <p:nvSpPr>
                <p:cNvPr id="629" name="Google Shape;115;p19"/>
                <p:cNvSpPr/>
                <p:nvPr/>
              </p:nvSpPr>
              <p:spPr>
                <a:xfrm>
                  <a:off x="-1" y="-1"/>
                  <a:ext cx="359197" cy="391082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0" name="Google Shape;116;p19"/>
                <p:cNvSpPr/>
                <p:nvPr/>
              </p:nvSpPr>
              <p:spPr>
                <a:xfrm>
                  <a:off x="-1" y="392809"/>
                  <a:ext cx="359197" cy="391081"/>
                </a:xfrm>
                <a:prstGeom prst="rect">
                  <a:avLst/>
                </a:prstGeom>
                <a:solidFill>
                  <a:srgbClr val="C4C987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1" name="Google Shape;117;p19"/>
                <p:cNvSpPr/>
                <p:nvPr/>
              </p:nvSpPr>
              <p:spPr>
                <a:xfrm>
                  <a:off x="-1" y="766917"/>
                  <a:ext cx="359197" cy="391081"/>
                </a:xfrm>
                <a:prstGeom prst="rect">
                  <a:avLst/>
                </a:prstGeom>
                <a:solidFill>
                  <a:srgbClr val="DE8488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2" name="Google Shape;116;p19"/>
                <p:cNvSpPr/>
                <p:nvPr/>
              </p:nvSpPr>
              <p:spPr>
                <a:xfrm>
                  <a:off x="-1" y="766917"/>
                  <a:ext cx="359197" cy="391081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3" name="Google Shape;116;p19"/>
                <p:cNvSpPr/>
                <p:nvPr/>
              </p:nvSpPr>
              <p:spPr>
                <a:xfrm>
                  <a:off x="-1" y="392809"/>
                  <a:ext cx="359197" cy="391081"/>
                </a:xfrm>
                <a:prstGeom prst="rect">
                  <a:avLst/>
                </a:prstGeom>
                <a:solidFill>
                  <a:srgbClr val="D69FA0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638" name="Google Shape;122;p19"/>
              <p:cNvGrpSpPr/>
              <p:nvPr/>
            </p:nvGrpSpPr>
            <p:grpSpPr>
              <a:xfrm>
                <a:off x="0" y="0"/>
                <a:ext cx="359196" cy="765188"/>
                <a:chOff x="0" y="0"/>
                <a:chExt cx="359195" cy="765187"/>
              </a:xfrm>
            </p:grpSpPr>
            <p:sp>
              <p:nvSpPr>
                <p:cNvPr id="635" name="Google Shape;124;p19"/>
                <p:cNvSpPr/>
                <p:nvPr/>
              </p:nvSpPr>
              <p:spPr>
                <a:xfrm>
                  <a:off x="-1" y="0"/>
                  <a:ext cx="359197" cy="391081"/>
                </a:xfrm>
                <a:prstGeom prst="rect">
                  <a:avLst/>
                </a:prstGeom>
                <a:solidFill>
                  <a:srgbClr val="356AC3"/>
                </a:solidFill>
                <a:ln w="9525" cap="flat">
                  <a:solidFill>
                    <a:srgbClr val="1A4595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6" name="Google Shape;125;p19"/>
                <p:cNvSpPr/>
                <p:nvPr/>
              </p:nvSpPr>
              <p:spPr>
                <a:xfrm>
                  <a:off x="-1" y="374107"/>
                  <a:ext cx="359197" cy="391081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37" name="Google Shape;123;p19"/>
                <p:cNvSpPr/>
                <p:nvPr/>
              </p:nvSpPr>
              <p:spPr>
                <a:xfrm>
                  <a:off x="-1" y="0"/>
                  <a:ext cx="359197" cy="391081"/>
                </a:xfrm>
                <a:prstGeom prst="rect">
                  <a:avLst/>
                </a:prstGeom>
                <a:solidFill>
                  <a:srgbClr val="A9BBB7"/>
                </a:solidFill>
                <a:ln w="9525" cap="flat">
                  <a:solidFill>
                    <a:srgbClr val="595959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91440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639" name="Google Shape;123;p19"/>
              <p:cNvSpPr/>
              <p:nvPr/>
            </p:nvSpPr>
            <p:spPr>
              <a:xfrm>
                <a:off x="-1" y="758277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0" name="Google Shape;123;p19"/>
              <p:cNvSpPr/>
              <p:nvPr/>
            </p:nvSpPr>
            <p:spPr>
              <a:xfrm>
                <a:off x="-1" y="1136678"/>
                <a:ext cx="359196" cy="391081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1" name="Google Shape;123;p19"/>
              <p:cNvSpPr/>
              <p:nvPr/>
            </p:nvSpPr>
            <p:spPr>
              <a:xfrm>
                <a:off x="-1" y="1526806"/>
                <a:ext cx="359196" cy="355284"/>
              </a:xfrm>
              <a:prstGeom prst="rect">
                <a:avLst/>
              </a:prstGeom>
              <a:solidFill>
                <a:srgbClr val="A9BBB7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43" name="Equation"/>
            <p:cNvSpPr txBox="1"/>
            <p:nvPr/>
          </p:nvSpPr>
          <p:spPr>
            <a:xfrm>
              <a:off x="6369055" y="6047182"/>
              <a:ext cx="1881729" cy="398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1574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xmlns:a="http://schemas.openxmlformats.org/drawingml/2006/mai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m:oMathPara>
              </a14:m>
              <a:endParaRPr sz="4400"/>
            </a:p>
          </p:txBody>
        </p:sp>
        <p:sp>
          <p:nvSpPr>
            <p:cNvPr id="644" name="Line"/>
            <p:cNvSpPr/>
            <p:nvPr/>
          </p:nvSpPr>
          <p:spPr>
            <a:xfrm>
              <a:off x="6753873" y="4003892"/>
              <a:ext cx="353834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45" name="Line"/>
            <p:cNvSpPr/>
            <p:nvPr/>
          </p:nvSpPr>
          <p:spPr>
            <a:xfrm>
              <a:off x="5582327" y="4003892"/>
              <a:ext cx="2656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46" name="Line"/>
            <p:cNvSpPr/>
            <p:nvPr/>
          </p:nvSpPr>
          <p:spPr>
            <a:xfrm>
              <a:off x="5364607" y="5650946"/>
              <a:ext cx="236333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47" name="Line"/>
            <p:cNvSpPr/>
            <p:nvPr/>
          </p:nvSpPr>
          <p:spPr>
            <a:xfrm flipV="1">
              <a:off x="5585964" y="2247621"/>
              <a:ext cx="2" cy="3397313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48" name="Line"/>
            <p:cNvSpPr/>
            <p:nvPr/>
          </p:nvSpPr>
          <p:spPr>
            <a:xfrm>
              <a:off x="5311718" y="2257984"/>
              <a:ext cx="28282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grpSp>
          <p:nvGrpSpPr>
            <p:cNvPr id="651" name="Group"/>
            <p:cNvGrpSpPr/>
            <p:nvPr/>
          </p:nvGrpSpPr>
          <p:grpSpPr>
            <a:xfrm>
              <a:off x="5854435" y="3013956"/>
              <a:ext cx="863381" cy="1979875"/>
              <a:chOff x="0" y="0"/>
              <a:chExt cx="863380" cy="1979874"/>
            </a:xfrm>
          </p:grpSpPr>
          <p:sp>
            <p:nvSpPr>
              <p:cNvPr id="649" name="Rounded Rectangle"/>
              <p:cNvSpPr/>
              <p:nvPr/>
            </p:nvSpPr>
            <p:spPr>
              <a:xfrm rot="5400000">
                <a:off x="-271489" y="558246"/>
                <a:ext cx="1406359" cy="863382"/>
              </a:xfrm>
              <a:prstGeom prst="roundRect">
                <a:avLst>
                  <a:gd name="adj" fmla="val 29285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102;p18"/>
              <p:cNvSpPr txBox="1"/>
              <p:nvPr/>
            </p:nvSpPr>
            <p:spPr>
              <a:xfrm rot="5400000">
                <a:off x="-591523" y="688845"/>
                <a:ext cx="1979875" cy="6021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CNN</a:t>
                </a:r>
              </a:p>
            </p:txBody>
          </p:sp>
        </p:grpSp>
        <p:sp>
          <p:nvSpPr>
            <p:cNvPr id="652" name="Rounded Rectangle"/>
            <p:cNvSpPr/>
            <p:nvPr/>
          </p:nvSpPr>
          <p:spPr>
            <a:xfrm rot="5400000">
              <a:off x="3560136" y="1604573"/>
              <a:ext cx="2123891" cy="1306824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3" name="Google Shape;102;p18"/>
            <p:cNvSpPr txBox="1"/>
            <p:nvPr/>
          </p:nvSpPr>
          <p:spPr>
            <a:xfrm rot="5400000">
              <a:off x="3443060" y="1720026"/>
              <a:ext cx="2527788" cy="1075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Visual</a:t>
              </a:r>
            </a:p>
            <a:p>
              <a:pPr lvl="2"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Encoder</a:t>
              </a:r>
            </a:p>
          </p:txBody>
        </p:sp>
        <p:grpSp>
          <p:nvGrpSpPr>
            <p:cNvPr id="656" name="Group"/>
            <p:cNvGrpSpPr/>
            <p:nvPr/>
          </p:nvGrpSpPr>
          <p:grpSpPr>
            <a:xfrm>
              <a:off x="3968669" y="4272841"/>
              <a:ext cx="1306825" cy="2675752"/>
              <a:chOff x="0" y="0"/>
              <a:chExt cx="1306824" cy="2675751"/>
            </a:xfrm>
          </p:grpSpPr>
          <p:sp>
            <p:nvSpPr>
              <p:cNvPr id="654" name="Rounded Rectangle"/>
              <p:cNvSpPr/>
              <p:nvPr/>
            </p:nvSpPr>
            <p:spPr>
              <a:xfrm rot="5400000">
                <a:off x="-408534" y="684463"/>
                <a:ext cx="2123892" cy="1306825"/>
              </a:xfrm>
              <a:prstGeom prst="roundRect">
                <a:avLst>
                  <a:gd name="adj" fmla="val 19348"/>
                </a:avLst>
              </a:prstGeom>
              <a:solidFill>
                <a:srgbClr val="E9E1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 defTabSz="91440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5" name="Google Shape;102;p18"/>
              <p:cNvSpPr txBox="1"/>
              <p:nvPr/>
            </p:nvSpPr>
            <p:spPr>
              <a:xfrm rot="5400000">
                <a:off x="-642285" y="1036783"/>
                <a:ext cx="2675752" cy="6021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3" tIns="91423" rIns="91423" bIns="91423" numCol="1" anchor="t">
                <a:spAutoFit/>
              </a:bodyPr>
              <a:lstStyle>
                <a:lvl1pPr defTabSz="914400">
                  <a:defRPr sz="3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Embedder</a:t>
                </a:r>
              </a:p>
            </p:txBody>
          </p:sp>
        </p:grpSp>
        <p:sp>
          <p:nvSpPr>
            <p:cNvPr id="657" name="Snowflake"/>
            <p:cNvSpPr/>
            <p:nvPr/>
          </p:nvSpPr>
          <p:spPr>
            <a:xfrm>
              <a:off x="4788493" y="826166"/>
              <a:ext cx="625522" cy="62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10738" y="0"/>
                  </a:moveTo>
                  <a:cubicBezTo>
                    <a:pt x="10408" y="0"/>
                    <a:pt x="10143" y="265"/>
                    <a:pt x="10143" y="594"/>
                  </a:cubicBezTo>
                  <a:lnTo>
                    <a:pt x="10143" y="3412"/>
                  </a:lnTo>
                  <a:lnTo>
                    <a:pt x="7335" y="616"/>
                  </a:lnTo>
                  <a:cubicBezTo>
                    <a:pt x="7103" y="384"/>
                    <a:pt x="6725" y="384"/>
                    <a:pt x="6493" y="616"/>
                  </a:cubicBezTo>
                  <a:cubicBezTo>
                    <a:pt x="6260" y="848"/>
                    <a:pt x="6260" y="1226"/>
                    <a:pt x="6493" y="1458"/>
                  </a:cubicBezTo>
                  <a:lnTo>
                    <a:pt x="10143" y="5093"/>
                  </a:lnTo>
                  <a:lnTo>
                    <a:pt x="10143" y="9801"/>
                  </a:lnTo>
                  <a:lnTo>
                    <a:pt x="6331" y="7592"/>
                  </a:lnTo>
                  <a:lnTo>
                    <a:pt x="5012" y="2614"/>
                  </a:lnTo>
                  <a:cubicBezTo>
                    <a:pt x="4926" y="2295"/>
                    <a:pt x="4602" y="2106"/>
                    <a:pt x="4283" y="2192"/>
                  </a:cubicBezTo>
                  <a:cubicBezTo>
                    <a:pt x="3965" y="2278"/>
                    <a:pt x="3775" y="2602"/>
                    <a:pt x="3861" y="2921"/>
                  </a:cubicBezTo>
                  <a:lnTo>
                    <a:pt x="4872" y="6755"/>
                  </a:lnTo>
                  <a:lnTo>
                    <a:pt x="2204" y="5206"/>
                  </a:lnTo>
                  <a:cubicBezTo>
                    <a:pt x="1918" y="5039"/>
                    <a:pt x="1556" y="5136"/>
                    <a:pt x="1389" y="5422"/>
                  </a:cubicBezTo>
                  <a:cubicBezTo>
                    <a:pt x="1221" y="5708"/>
                    <a:pt x="1318" y="6070"/>
                    <a:pt x="1605" y="6237"/>
                  </a:cubicBezTo>
                  <a:lnTo>
                    <a:pt x="4273" y="7781"/>
                  </a:lnTo>
                  <a:lnTo>
                    <a:pt x="443" y="8807"/>
                  </a:lnTo>
                  <a:cubicBezTo>
                    <a:pt x="125" y="8893"/>
                    <a:pt x="-65" y="9217"/>
                    <a:pt x="21" y="9536"/>
                  </a:cubicBezTo>
                  <a:cubicBezTo>
                    <a:pt x="92" y="9801"/>
                    <a:pt x="334" y="9980"/>
                    <a:pt x="594" y="9980"/>
                  </a:cubicBezTo>
                  <a:cubicBezTo>
                    <a:pt x="642" y="9980"/>
                    <a:pt x="697" y="9974"/>
                    <a:pt x="751" y="9958"/>
                  </a:cubicBezTo>
                  <a:lnTo>
                    <a:pt x="5725" y="8623"/>
                  </a:lnTo>
                  <a:lnTo>
                    <a:pt x="9478" y="10800"/>
                  </a:lnTo>
                  <a:lnTo>
                    <a:pt x="5725" y="12977"/>
                  </a:lnTo>
                  <a:lnTo>
                    <a:pt x="751" y="11642"/>
                  </a:lnTo>
                  <a:cubicBezTo>
                    <a:pt x="697" y="11626"/>
                    <a:pt x="648" y="11620"/>
                    <a:pt x="594" y="11620"/>
                  </a:cubicBezTo>
                  <a:cubicBezTo>
                    <a:pt x="329" y="11620"/>
                    <a:pt x="92" y="11794"/>
                    <a:pt x="21" y="12064"/>
                  </a:cubicBezTo>
                  <a:cubicBezTo>
                    <a:pt x="-65" y="12383"/>
                    <a:pt x="125" y="12707"/>
                    <a:pt x="443" y="12793"/>
                  </a:cubicBezTo>
                  <a:lnTo>
                    <a:pt x="4273" y="13819"/>
                  </a:lnTo>
                  <a:lnTo>
                    <a:pt x="1605" y="15363"/>
                  </a:lnTo>
                  <a:cubicBezTo>
                    <a:pt x="1318" y="15530"/>
                    <a:pt x="1221" y="15892"/>
                    <a:pt x="1389" y="16178"/>
                  </a:cubicBezTo>
                  <a:cubicBezTo>
                    <a:pt x="1556" y="16464"/>
                    <a:pt x="1918" y="16561"/>
                    <a:pt x="2204" y="16394"/>
                  </a:cubicBezTo>
                  <a:lnTo>
                    <a:pt x="4872" y="14845"/>
                  </a:lnTo>
                  <a:lnTo>
                    <a:pt x="3861" y="18679"/>
                  </a:lnTo>
                  <a:cubicBezTo>
                    <a:pt x="3775" y="18998"/>
                    <a:pt x="3970" y="19322"/>
                    <a:pt x="4283" y="19408"/>
                  </a:cubicBezTo>
                  <a:cubicBezTo>
                    <a:pt x="4602" y="19494"/>
                    <a:pt x="4926" y="19299"/>
                    <a:pt x="5012" y="18986"/>
                  </a:cubicBezTo>
                  <a:lnTo>
                    <a:pt x="6326" y="14008"/>
                  </a:lnTo>
                  <a:lnTo>
                    <a:pt x="10138" y="11799"/>
                  </a:lnTo>
                  <a:lnTo>
                    <a:pt x="10138" y="16507"/>
                  </a:lnTo>
                  <a:lnTo>
                    <a:pt x="6493" y="20142"/>
                  </a:lnTo>
                  <a:cubicBezTo>
                    <a:pt x="6260" y="20374"/>
                    <a:pt x="6260" y="20752"/>
                    <a:pt x="6493" y="20984"/>
                  </a:cubicBezTo>
                  <a:cubicBezTo>
                    <a:pt x="6725" y="21216"/>
                    <a:pt x="7103" y="21216"/>
                    <a:pt x="7335" y="20984"/>
                  </a:cubicBezTo>
                  <a:lnTo>
                    <a:pt x="10143" y="18188"/>
                  </a:lnTo>
                  <a:lnTo>
                    <a:pt x="10143" y="21006"/>
                  </a:lnTo>
                  <a:cubicBezTo>
                    <a:pt x="10143" y="21335"/>
                    <a:pt x="10408" y="21600"/>
                    <a:pt x="10738" y="21600"/>
                  </a:cubicBezTo>
                  <a:cubicBezTo>
                    <a:pt x="11067" y="21600"/>
                    <a:pt x="11332" y="21335"/>
                    <a:pt x="11332" y="21006"/>
                  </a:cubicBezTo>
                  <a:lnTo>
                    <a:pt x="11332" y="18188"/>
                  </a:lnTo>
                  <a:lnTo>
                    <a:pt x="14140" y="20984"/>
                  </a:lnTo>
                  <a:cubicBezTo>
                    <a:pt x="14372" y="21216"/>
                    <a:pt x="14750" y="21216"/>
                    <a:pt x="14982" y="20984"/>
                  </a:cubicBezTo>
                  <a:cubicBezTo>
                    <a:pt x="15215" y="20752"/>
                    <a:pt x="15215" y="20374"/>
                    <a:pt x="14982" y="20142"/>
                  </a:cubicBezTo>
                  <a:lnTo>
                    <a:pt x="11332" y="16507"/>
                  </a:lnTo>
                  <a:lnTo>
                    <a:pt x="11332" y="11799"/>
                  </a:lnTo>
                  <a:lnTo>
                    <a:pt x="15144" y="14008"/>
                  </a:lnTo>
                  <a:lnTo>
                    <a:pt x="16458" y="18986"/>
                  </a:lnTo>
                  <a:cubicBezTo>
                    <a:pt x="16544" y="19305"/>
                    <a:pt x="16868" y="19494"/>
                    <a:pt x="17187" y="19408"/>
                  </a:cubicBezTo>
                  <a:cubicBezTo>
                    <a:pt x="17505" y="19322"/>
                    <a:pt x="17693" y="18998"/>
                    <a:pt x="17607" y="18679"/>
                  </a:cubicBezTo>
                  <a:lnTo>
                    <a:pt x="16598" y="14845"/>
                  </a:lnTo>
                  <a:lnTo>
                    <a:pt x="19266" y="16394"/>
                  </a:lnTo>
                  <a:cubicBezTo>
                    <a:pt x="19552" y="16561"/>
                    <a:pt x="19914" y="16464"/>
                    <a:pt x="20081" y="16178"/>
                  </a:cubicBezTo>
                  <a:cubicBezTo>
                    <a:pt x="20249" y="15892"/>
                    <a:pt x="20152" y="15530"/>
                    <a:pt x="19865" y="15363"/>
                  </a:cubicBezTo>
                  <a:lnTo>
                    <a:pt x="17197" y="13819"/>
                  </a:lnTo>
                  <a:lnTo>
                    <a:pt x="21027" y="12793"/>
                  </a:lnTo>
                  <a:cubicBezTo>
                    <a:pt x="21345" y="12707"/>
                    <a:pt x="21535" y="12383"/>
                    <a:pt x="21449" y="12064"/>
                  </a:cubicBezTo>
                  <a:cubicBezTo>
                    <a:pt x="21378" y="11799"/>
                    <a:pt x="21134" y="11620"/>
                    <a:pt x="20875" y="11620"/>
                  </a:cubicBezTo>
                  <a:cubicBezTo>
                    <a:pt x="20826" y="11620"/>
                    <a:pt x="20773" y="11626"/>
                    <a:pt x="20719" y="11642"/>
                  </a:cubicBezTo>
                  <a:lnTo>
                    <a:pt x="15744" y="12977"/>
                  </a:lnTo>
                  <a:lnTo>
                    <a:pt x="11990" y="10800"/>
                  </a:lnTo>
                  <a:lnTo>
                    <a:pt x="15744" y="8623"/>
                  </a:lnTo>
                  <a:lnTo>
                    <a:pt x="20719" y="9958"/>
                  </a:lnTo>
                  <a:cubicBezTo>
                    <a:pt x="20773" y="9974"/>
                    <a:pt x="20821" y="9980"/>
                    <a:pt x="20875" y="9980"/>
                  </a:cubicBezTo>
                  <a:cubicBezTo>
                    <a:pt x="21139" y="9980"/>
                    <a:pt x="21378" y="9806"/>
                    <a:pt x="21449" y="9536"/>
                  </a:cubicBezTo>
                  <a:cubicBezTo>
                    <a:pt x="21535" y="9217"/>
                    <a:pt x="21345" y="8893"/>
                    <a:pt x="21027" y="8807"/>
                  </a:cubicBezTo>
                  <a:lnTo>
                    <a:pt x="17197" y="7781"/>
                  </a:lnTo>
                  <a:lnTo>
                    <a:pt x="19865" y="6237"/>
                  </a:lnTo>
                  <a:cubicBezTo>
                    <a:pt x="20152" y="6070"/>
                    <a:pt x="20249" y="5708"/>
                    <a:pt x="20081" y="5422"/>
                  </a:cubicBezTo>
                  <a:cubicBezTo>
                    <a:pt x="19914" y="5136"/>
                    <a:pt x="19552" y="5039"/>
                    <a:pt x="19266" y="5206"/>
                  </a:cubicBezTo>
                  <a:lnTo>
                    <a:pt x="16603" y="6750"/>
                  </a:lnTo>
                  <a:lnTo>
                    <a:pt x="17614" y="2916"/>
                  </a:lnTo>
                  <a:cubicBezTo>
                    <a:pt x="17700" y="2597"/>
                    <a:pt x="17505" y="2273"/>
                    <a:pt x="17192" y="2187"/>
                  </a:cubicBezTo>
                  <a:cubicBezTo>
                    <a:pt x="16873" y="2101"/>
                    <a:pt x="16549" y="2296"/>
                    <a:pt x="16463" y="2609"/>
                  </a:cubicBezTo>
                  <a:lnTo>
                    <a:pt x="15150" y="7587"/>
                  </a:lnTo>
                  <a:lnTo>
                    <a:pt x="11332" y="9806"/>
                  </a:lnTo>
                  <a:lnTo>
                    <a:pt x="11332" y="5098"/>
                  </a:lnTo>
                  <a:lnTo>
                    <a:pt x="14982" y="1463"/>
                  </a:lnTo>
                  <a:cubicBezTo>
                    <a:pt x="15215" y="1231"/>
                    <a:pt x="15215" y="853"/>
                    <a:pt x="14982" y="621"/>
                  </a:cubicBezTo>
                  <a:cubicBezTo>
                    <a:pt x="14750" y="389"/>
                    <a:pt x="14372" y="389"/>
                    <a:pt x="14140" y="621"/>
                  </a:cubicBezTo>
                  <a:lnTo>
                    <a:pt x="11332" y="3419"/>
                  </a:lnTo>
                  <a:lnTo>
                    <a:pt x="11332" y="594"/>
                  </a:lnTo>
                  <a:cubicBezTo>
                    <a:pt x="11332" y="265"/>
                    <a:pt x="11067" y="0"/>
                    <a:pt x="10738" y="0"/>
                  </a:cubicBezTo>
                  <a:close/>
                </a:path>
              </a:pathLst>
            </a:custGeom>
            <a:solidFill>
              <a:srgbClr val="1A1A1A"/>
            </a:solidFill>
            <a:ln w="3175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Google Shape;127;p19"/>
            <p:cNvSpPr txBox="1"/>
            <p:nvPr/>
          </p:nvSpPr>
          <p:spPr>
            <a:xfrm>
              <a:off x="295036" y="7636938"/>
              <a:ext cx="3995451" cy="1184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Previous</a:t>
              </a:r>
            </a:p>
            <a:p>
              <a: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Action</a:t>
              </a:r>
            </a:p>
          </p:txBody>
        </p:sp>
        <p:sp>
          <p:nvSpPr>
            <p:cNvPr id="659" name="Line"/>
            <p:cNvSpPr/>
            <p:nvPr/>
          </p:nvSpPr>
          <p:spPr>
            <a:xfrm>
              <a:off x="3702508" y="8090471"/>
              <a:ext cx="261107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60" name="Rounded Rectangle"/>
            <p:cNvSpPr/>
            <p:nvPr/>
          </p:nvSpPr>
          <p:spPr>
            <a:xfrm rot="5400000">
              <a:off x="3560136" y="7437060"/>
              <a:ext cx="2123891" cy="1306824"/>
            </a:xfrm>
            <a:prstGeom prst="roundRect">
              <a:avLst>
                <a:gd name="adj" fmla="val 19348"/>
              </a:avLst>
            </a:prstGeom>
            <a:solidFill>
              <a:srgbClr val="E9E1C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Google Shape;102;p18"/>
            <p:cNvSpPr txBox="1"/>
            <p:nvPr/>
          </p:nvSpPr>
          <p:spPr>
            <a:xfrm rot="5400000">
              <a:off x="3400344" y="7789379"/>
              <a:ext cx="2675752" cy="602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  <p:sp>
          <p:nvSpPr>
            <p:cNvPr id="662" name="Line"/>
            <p:cNvSpPr/>
            <p:nvPr/>
          </p:nvSpPr>
          <p:spPr>
            <a:xfrm>
              <a:off x="5308753" y="8090471"/>
              <a:ext cx="803638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63" name="Line"/>
            <p:cNvSpPr/>
            <p:nvPr/>
          </p:nvSpPr>
          <p:spPr>
            <a:xfrm flipV="1">
              <a:off x="6090258" y="5103156"/>
              <a:ext cx="2" cy="2999379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64" name="Line"/>
            <p:cNvSpPr/>
            <p:nvPr/>
          </p:nvSpPr>
          <p:spPr>
            <a:xfrm>
              <a:off x="6090325" y="5093057"/>
              <a:ext cx="971696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666" name="Rounded Rectangle"/>
          <p:cNvSpPr/>
          <p:nvPr/>
        </p:nvSpPr>
        <p:spPr>
          <a:xfrm>
            <a:off x="13497884" y="8638617"/>
            <a:ext cx="2079487" cy="3077923"/>
          </a:xfrm>
          <a:prstGeom prst="roundRect">
            <a:avLst>
              <a:gd name="adj" fmla="val 18357"/>
            </a:avLst>
          </a:prstGeom>
          <a:ln w="114300">
            <a:solidFill>
              <a:srgbClr val="B51600"/>
            </a:solidFill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7" name="Google Shape;143;p19"/>
          <p:cNvSpPr txBox="1"/>
          <p:nvPr/>
        </p:nvSpPr>
        <p:spPr>
          <a:xfrm>
            <a:off x="16464539" y="10268804"/>
            <a:ext cx="4896410" cy="1359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100">
                <a:solidFill>
                  <a:srgbClr val="B51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Filtered visual observation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6" grpId="1"/>
      <p:bldP build="whole" bldLvl="1" animBg="1" rev="0" advAuto="0" spid="56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Bottleneck-based Architectures"/>
          <p:cNvSpPr txBox="1"/>
          <p:nvPr>
            <p:ph type="title"/>
          </p:nvPr>
        </p:nvSpPr>
        <p:spPr>
          <a:xfrm>
            <a:off x="1206500" y="1079500"/>
            <a:ext cx="21971000" cy="1990465"/>
          </a:xfrm>
          <a:prstGeom prst="rect">
            <a:avLst/>
          </a:prstGeom>
        </p:spPr>
        <p:txBody>
          <a:bodyPr/>
          <a:lstStyle>
            <a:lvl1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Bottleneck-based Architectures</a:t>
            </a:r>
          </a:p>
        </p:txBody>
      </p:sp>
      <p:grpSp>
        <p:nvGrpSpPr>
          <p:cNvPr id="674" name="Group"/>
          <p:cNvGrpSpPr/>
          <p:nvPr/>
        </p:nvGrpSpPr>
        <p:grpSpPr>
          <a:xfrm>
            <a:off x="737195" y="7079136"/>
            <a:ext cx="9579772" cy="3329830"/>
            <a:chOff x="0" y="0"/>
            <a:chExt cx="9579771" cy="3329829"/>
          </a:xfrm>
        </p:grpSpPr>
        <p:pic>
          <p:nvPicPr>
            <p:cNvPr id="67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72905" y="0"/>
              <a:ext cx="7506867" cy="287462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64213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73" name="VQGAN…"/>
            <p:cNvSpPr txBox="1"/>
            <p:nvPr/>
          </p:nvSpPr>
          <p:spPr>
            <a:xfrm>
              <a:off x="0" y="675724"/>
              <a:ext cx="3820542" cy="2654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/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VQGAN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Esser et al.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CVPR 2021</a:t>
              </a:r>
            </a:p>
          </p:txBody>
        </p:sp>
      </p:grpSp>
      <p:grpSp>
        <p:nvGrpSpPr>
          <p:cNvPr id="677" name="Group"/>
          <p:cNvGrpSpPr/>
          <p:nvPr/>
        </p:nvGrpSpPr>
        <p:grpSpPr>
          <a:xfrm>
            <a:off x="159544" y="3286188"/>
            <a:ext cx="7723921" cy="3576727"/>
            <a:chOff x="0" y="0"/>
            <a:chExt cx="7723920" cy="3576726"/>
          </a:xfrm>
        </p:grpSpPr>
        <p:pic>
          <p:nvPicPr>
            <p:cNvPr id="67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89927" y="0"/>
              <a:ext cx="4933994" cy="31670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64213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76" name="Bottleneck Transformer…"/>
            <p:cNvSpPr txBox="1"/>
            <p:nvPr/>
          </p:nvSpPr>
          <p:spPr>
            <a:xfrm>
              <a:off x="0" y="848888"/>
              <a:ext cx="3926678" cy="272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/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Bottleneck Transformer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Srinivas et al.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CVPR 2021</a:t>
              </a:r>
            </a:p>
          </p:txBody>
        </p:sp>
      </p:grpSp>
      <p:grpSp>
        <p:nvGrpSpPr>
          <p:cNvPr id="680" name="Group"/>
          <p:cNvGrpSpPr/>
          <p:nvPr/>
        </p:nvGrpSpPr>
        <p:grpSpPr>
          <a:xfrm>
            <a:off x="11228703" y="6642352"/>
            <a:ext cx="12796708" cy="3160364"/>
            <a:chOff x="0" y="0"/>
            <a:chExt cx="12796706" cy="3160363"/>
          </a:xfrm>
        </p:grpSpPr>
        <p:sp>
          <p:nvSpPr>
            <p:cNvPr id="678" name="DRIBO…"/>
            <p:cNvSpPr txBox="1"/>
            <p:nvPr/>
          </p:nvSpPr>
          <p:spPr>
            <a:xfrm>
              <a:off x="0" y="181012"/>
              <a:ext cx="7149505" cy="2979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/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DRIBO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Fan et al.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PMLR 2022</a:t>
              </a:r>
            </a:p>
          </p:txBody>
        </p:sp>
        <p:pic>
          <p:nvPicPr>
            <p:cNvPr id="6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0546" r="0" b="0"/>
            <a:stretch>
              <a:fillRect/>
            </a:stretch>
          </p:blipFill>
          <p:spPr>
            <a:xfrm>
              <a:off x="2331904" y="0"/>
              <a:ext cx="10464803" cy="18263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64213" dir="54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683" name="Group"/>
          <p:cNvGrpSpPr/>
          <p:nvPr/>
        </p:nvGrpSpPr>
        <p:grpSpPr>
          <a:xfrm>
            <a:off x="13513474" y="8927155"/>
            <a:ext cx="9408745" cy="4331506"/>
            <a:chOff x="0" y="0"/>
            <a:chExt cx="9408744" cy="4331504"/>
          </a:xfrm>
        </p:grpSpPr>
        <p:pic>
          <p:nvPicPr>
            <p:cNvPr id="68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32100" y="-1"/>
              <a:ext cx="5976644" cy="433150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64213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2" name="Task-Driven…"/>
            <p:cNvSpPr txBox="1"/>
            <p:nvPr/>
          </p:nvSpPr>
          <p:spPr>
            <a:xfrm>
              <a:off x="-1" y="147762"/>
              <a:ext cx="6699371" cy="2791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/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Task-Driven </a:t>
              </a:r>
            </a:p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Control Policies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Pacelli et al.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RSS 2020</a:t>
              </a:r>
            </a:p>
          </p:txBody>
        </p:sp>
      </p:grpSp>
      <p:grpSp>
        <p:nvGrpSpPr>
          <p:cNvPr id="686" name="Group"/>
          <p:cNvGrpSpPr/>
          <p:nvPr/>
        </p:nvGrpSpPr>
        <p:grpSpPr>
          <a:xfrm>
            <a:off x="184417" y="10420188"/>
            <a:ext cx="11748956" cy="3313538"/>
            <a:chOff x="0" y="0"/>
            <a:chExt cx="11748955" cy="3313537"/>
          </a:xfrm>
        </p:grpSpPr>
        <p:pic>
          <p:nvPicPr>
            <p:cNvPr id="684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656591" y="0"/>
              <a:ext cx="9092365" cy="275555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64213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5" name="VIBERT…"/>
            <p:cNvSpPr txBox="1"/>
            <p:nvPr/>
          </p:nvSpPr>
          <p:spPr>
            <a:xfrm>
              <a:off x="0" y="557983"/>
              <a:ext cx="6612464" cy="2755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/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VIBERT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Mahabadi et al.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ICLR 2021</a:t>
              </a:r>
            </a:p>
          </p:txBody>
        </p:sp>
      </p:grpSp>
      <p:grpSp>
        <p:nvGrpSpPr>
          <p:cNvPr id="689" name="Group"/>
          <p:cNvGrpSpPr/>
          <p:nvPr/>
        </p:nvGrpSpPr>
        <p:grpSpPr>
          <a:xfrm>
            <a:off x="8332750" y="3283937"/>
            <a:ext cx="12013322" cy="3144443"/>
            <a:chOff x="0" y="0"/>
            <a:chExt cx="12013321" cy="3144441"/>
          </a:xfrm>
        </p:grpSpPr>
        <p:pic>
          <p:nvPicPr>
            <p:cNvPr id="68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015" r="0" b="1251"/>
            <a:stretch>
              <a:fillRect/>
            </a:stretch>
          </p:blipFill>
          <p:spPr>
            <a:xfrm>
              <a:off x="-1" y="0"/>
              <a:ext cx="4736210" cy="314429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64213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8" name="Mixture-of-Experts…"/>
            <p:cNvSpPr txBox="1"/>
            <p:nvPr/>
          </p:nvSpPr>
          <p:spPr>
            <a:xfrm>
              <a:off x="4863816" y="165091"/>
              <a:ext cx="7149506" cy="2979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/>
            <a:p>
              <a:pPr algn="l" defTabSz="825500">
                <a:defRPr b="1" sz="3300">
                  <a:solidFill>
                    <a:srgbClr val="000000"/>
                  </a:solidFill>
                </a:defRPr>
              </a:pPr>
              <a:r>
                <a:t>Mixture-of-Experts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Shazeer et al.</a:t>
              </a:r>
            </a:p>
            <a:p>
              <a:pPr algn="l" defTabSz="825500">
                <a:defRPr sz="3000">
                  <a:solidFill>
                    <a:srgbClr val="000000"/>
                  </a:solidFill>
                </a:defRPr>
              </a:pPr>
              <a:r>
                <a:t>ICLR 2017</a:t>
              </a:r>
            </a:p>
          </p:txBody>
        </p:sp>
      </p:grpSp>
      <p:sp>
        <p:nvSpPr>
          <p:cNvPr id="690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6" grpId="4"/>
      <p:bldP build="whole" bldLvl="1" animBg="1" rev="0" advAuto="0" spid="677" grpId="2"/>
      <p:bldP build="whole" bldLvl="1" animBg="1" rev="0" advAuto="0" spid="680" grpId="5"/>
      <p:bldP build="whole" bldLvl="1" animBg="1" rev="0" advAuto="0" spid="674" grpId="3"/>
      <p:bldP build="whole" bldLvl="1" animBg="1" rev="0" advAuto="0" spid="689" grpId="1"/>
      <p:bldP build="whole" bldLvl="1" animBg="1" rev="0" advAuto="0" spid="683" grpId="6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Benefits of codebook-bottlenecked representations in Embodied-AI"/>
          <p:cNvSpPr txBox="1"/>
          <p:nvPr>
            <p:ph type="title"/>
          </p:nvPr>
        </p:nvSpPr>
        <p:spPr>
          <a:xfrm>
            <a:off x="1206500" y="1079499"/>
            <a:ext cx="21971000" cy="3162420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Benefits of </a:t>
            </a:r>
            <a:r>
              <a:rPr b="1"/>
              <a:t>codebook-bottlenecked</a:t>
            </a:r>
            <a:r>
              <a:t> representations in Embodied-AI</a:t>
            </a:r>
          </a:p>
        </p:txBody>
      </p:sp>
      <p:sp>
        <p:nvSpPr>
          <p:cNvPr id="695" name="Improve performance and convergence in Embodied-AI…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 </a:t>
            </a:r>
            <a:r>
              <a:rPr>
                <a:solidFill>
                  <a:srgbClr val="B51600"/>
                </a:solidFill>
              </a:rPr>
              <a:t>performance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convergence</a:t>
            </a:r>
            <a:r>
              <a:t> in Embodied-AI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Improved agent behavior: </a:t>
            </a:r>
            <a:r>
              <a:rPr>
                <a:solidFill>
                  <a:srgbClr val="B51600"/>
                </a:solidFill>
              </a:rPr>
              <a:t>smoother trajectories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more efficient exploration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More </a:t>
            </a:r>
            <a:r>
              <a:rPr>
                <a:solidFill>
                  <a:srgbClr val="B51600"/>
                </a:solidFill>
              </a:rPr>
              <a:t>generalizable</a:t>
            </a:r>
            <a:r>
              <a:t> to new visual domains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Captures the most </a:t>
            </a:r>
            <a:r>
              <a:rPr>
                <a:solidFill>
                  <a:srgbClr val="B51600"/>
                </a:solidFill>
              </a:rPr>
              <a:t>task-relevant</a:t>
            </a:r>
            <a:r>
              <a:t> information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solidFill>
                  <a:srgbClr val="B51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Representation-agnostic</a:t>
            </a:r>
            <a:r>
              <a:rPr>
                <a:solidFill>
                  <a:srgbClr val="000000"/>
                </a:solidFill>
              </a:rPr>
              <a:t> and applicable to various visual encoders</a:t>
            </a:r>
          </a:p>
        </p:txBody>
      </p:sp>
      <p:sp>
        <p:nvSpPr>
          <p:cNvPr id="696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Improve performance and convergence in Embodied-AI…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 </a:t>
            </a:r>
            <a:r>
              <a:rPr>
                <a:solidFill>
                  <a:srgbClr val="B51600"/>
                </a:solidFill>
              </a:rPr>
              <a:t>performance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convergence</a:t>
            </a:r>
            <a:r>
              <a:t> in Embodied-AI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Improved agent behavior: </a:t>
            </a:r>
            <a:r>
              <a:rPr>
                <a:solidFill>
                  <a:srgbClr val="B51600"/>
                </a:solidFill>
              </a:rPr>
              <a:t>smoother trajectories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more efficient exploration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More </a:t>
            </a:r>
            <a:r>
              <a:rPr>
                <a:solidFill>
                  <a:srgbClr val="B51600"/>
                </a:solidFill>
              </a:rPr>
              <a:t>generalizable</a:t>
            </a:r>
            <a:r>
              <a:t> to new visual domains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Captures the most </a:t>
            </a:r>
            <a:r>
              <a:rPr>
                <a:solidFill>
                  <a:srgbClr val="B51600"/>
                </a:solidFill>
              </a:rPr>
              <a:t>task-relevant</a:t>
            </a:r>
            <a:r>
              <a:t> information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solidFill>
                  <a:srgbClr val="B51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Representation-agnostic</a:t>
            </a:r>
            <a:r>
              <a:rPr>
                <a:solidFill>
                  <a:srgbClr val="000000"/>
                </a:solidFill>
              </a:rPr>
              <a:t> and applicable to various visual encoders</a:t>
            </a:r>
          </a:p>
        </p:txBody>
      </p:sp>
      <p:sp>
        <p:nvSpPr>
          <p:cNvPr id="701" name="Rectangle"/>
          <p:cNvSpPr/>
          <p:nvPr/>
        </p:nvSpPr>
        <p:spPr>
          <a:xfrm>
            <a:off x="835200" y="5403510"/>
            <a:ext cx="21971002" cy="6431465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2" name="Benefits of codebook-bottlenecked representations in Embodied-AI"/>
          <p:cNvSpPr txBox="1"/>
          <p:nvPr>
            <p:ph type="title"/>
          </p:nvPr>
        </p:nvSpPr>
        <p:spPr>
          <a:xfrm>
            <a:off x="1206500" y="1079499"/>
            <a:ext cx="21971000" cy="3098530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Benefits of </a:t>
            </a:r>
            <a:r>
              <a:rPr b="1"/>
              <a:t>codebook-bottlenecked</a:t>
            </a:r>
            <a:r>
              <a:t> representations in Embodied-AI</a:t>
            </a:r>
          </a:p>
        </p:txBody>
      </p:sp>
      <p:sp>
        <p:nvSpPr>
          <p:cNvPr id="703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250" y="4090439"/>
            <a:ext cx="21145502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Codebook-Bottlenecked Representations Improve Performance in Embodied-AI"/>
          <p:cNvSpPr txBox="1"/>
          <p:nvPr>
            <p:ph type="title"/>
          </p:nvPr>
        </p:nvSpPr>
        <p:spPr>
          <a:xfrm>
            <a:off x="1206500" y="1079500"/>
            <a:ext cx="21971000" cy="3110466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Representations </a:t>
            </a:r>
            <a:r>
              <a:rPr b="1"/>
              <a:t>Improve Performance</a:t>
            </a:r>
            <a:r>
              <a:t> in Embodied-AI</a:t>
            </a:r>
          </a:p>
        </p:txBody>
      </p:sp>
      <p:sp>
        <p:nvSpPr>
          <p:cNvPr id="707" name="Rectangle"/>
          <p:cNvSpPr/>
          <p:nvPr/>
        </p:nvSpPr>
        <p:spPr>
          <a:xfrm>
            <a:off x="11001592" y="4874476"/>
            <a:ext cx="4736927" cy="7902321"/>
          </a:xfrm>
          <a:prstGeom prst="rect">
            <a:avLst/>
          </a:prstGeom>
          <a:ln w="50800">
            <a:solidFill>
              <a:srgbClr val="B51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8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709" name="EmbCLIP, Khandelwal et al., CVPR 2022"/>
          <p:cNvSpPr txBox="1"/>
          <p:nvPr/>
        </p:nvSpPr>
        <p:spPr>
          <a:xfrm>
            <a:off x="891679" y="12855787"/>
            <a:ext cx="10789912" cy="82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EmbCLIP, Khandelwal et al., CVPR 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8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odebook-Bottlenecked Representations Improve Performance in Embodied-AI"/>
          <p:cNvSpPr txBox="1"/>
          <p:nvPr>
            <p:ph type="title"/>
          </p:nvPr>
        </p:nvSpPr>
        <p:spPr>
          <a:xfrm>
            <a:off x="1206500" y="1079499"/>
            <a:ext cx="21971000" cy="324895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Representations </a:t>
            </a:r>
            <a:r>
              <a:rPr b="1"/>
              <a:t>Improve Performance</a:t>
            </a:r>
            <a:r>
              <a:t> in Embodied-AI</a:t>
            </a:r>
          </a:p>
        </p:txBody>
      </p:sp>
      <p:sp>
        <p:nvSpPr>
          <p:cNvPr id="714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pic>
        <p:nvPicPr>
          <p:cNvPr id="7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250" y="4090439"/>
            <a:ext cx="21145502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Rectangle"/>
          <p:cNvSpPr/>
          <p:nvPr/>
        </p:nvSpPr>
        <p:spPr>
          <a:xfrm>
            <a:off x="15606298" y="4874476"/>
            <a:ext cx="2942782" cy="7902321"/>
          </a:xfrm>
          <a:prstGeom prst="rect">
            <a:avLst/>
          </a:prstGeom>
          <a:ln w="50800">
            <a:solidFill>
              <a:srgbClr val="B51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Human perception is a selective mechanism"/>
          <p:cNvSpPr txBox="1"/>
          <p:nvPr>
            <p:ph type="title"/>
          </p:nvPr>
        </p:nvSpPr>
        <p:spPr>
          <a:xfrm>
            <a:off x="1206500" y="1079500"/>
            <a:ext cx="9606896" cy="6823145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Human perception is a </a:t>
            </a:r>
            <a:r>
              <a:rPr b="1"/>
              <a:t>selective</a:t>
            </a:r>
            <a:r>
              <a:t> mechanism</a:t>
            </a:r>
          </a:p>
        </p:txBody>
      </p:sp>
      <p:pic>
        <p:nvPicPr>
          <p:cNvPr id="169" name="DALL·E 2024-04-06 10.44.47 - A modern living room in an apartment, featuring a flat-screen TV on a sleek TV stand, two plush sofas facing each other with a low coffee table in bet.jpeg" descr="DALL·E 2024-04-06 10.44.47 - A modern living room in an apartment, featuring a flat-screen TV on a sleek TV stand, two plush sofas facing each other with a low coffee table in be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0469" y="-36897"/>
            <a:ext cx="13789793" cy="13789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Codebook-Bottlenecked Representations Improve Performance in Embodied-AI"/>
          <p:cNvSpPr txBox="1"/>
          <p:nvPr>
            <p:ph type="title"/>
          </p:nvPr>
        </p:nvSpPr>
        <p:spPr>
          <a:xfrm>
            <a:off x="1206500" y="1079500"/>
            <a:ext cx="21971000" cy="3012838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Representations </a:t>
            </a:r>
            <a:r>
              <a:rPr b="1"/>
              <a:t>Improve Performance</a:t>
            </a:r>
            <a:r>
              <a:t> in Embodied-AI</a:t>
            </a:r>
          </a:p>
        </p:txBody>
      </p:sp>
      <p:sp>
        <p:nvSpPr>
          <p:cNvPr id="721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pic>
        <p:nvPicPr>
          <p:cNvPr id="7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250" y="4090439"/>
            <a:ext cx="21145502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Rectangle"/>
          <p:cNvSpPr/>
          <p:nvPr/>
        </p:nvSpPr>
        <p:spPr>
          <a:xfrm>
            <a:off x="20301012" y="4874476"/>
            <a:ext cx="2100511" cy="7902321"/>
          </a:xfrm>
          <a:prstGeom prst="rect">
            <a:avLst/>
          </a:prstGeom>
          <a:ln w="50800">
            <a:solidFill>
              <a:srgbClr val="B51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Improve performance and convergence in Embodied-AI…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 </a:t>
            </a:r>
            <a:r>
              <a:rPr>
                <a:solidFill>
                  <a:srgbClr val="B51600"/>
                </a:solidFill>
              </a:rPr>
              <a:t>performance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convergence</a:t>
            </a:r>
            <a:r>
              <a:t> in Embodied-AI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Improved agent behavior: </a:t>
            </a:r>
            <a:r>
              <a:rPr>
                <a:solidFill>
                  <a:srgbClr val="B51600"/>
                </a:solidFill>
              </a:rPr>
              <a:t>smoother trajectories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more efficient exploration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More </a:t>
            </a:r>
            <a:r>
              <a:rPr>
                <a:solidFill>
                  <a:srgbClr val="B51600"/>
                </a:solidFill>
              </a:rPr>
              <a:t>generalizable</a:t>
            </a:r>
            <a:r>
              <a:t> to new visual domains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Captures the most </a:t>
            </a:r>
            <a:r>
              <a:rPr>
                <a:solidFill>
                  <a:srgbClr val="B51600"/>
                </a:solidFill>
              </a:rPr>
              <a:t>task-relevant</a:t>
            </a:r>
            <a:r>
              <a:t> information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solidFill>
                  <a:srgbClr val="B51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Representation-agnostic</a:t>
            </a:r>
            <a:r>
              <a:rPr>
                <a:solidFill>
                  <a:srgbClr val="000000"/>
                </a:solidFill>
              </a:rPr>
              <a:t> and applicable to various visual encoders</a:t>
            </a:r>
          </a:p>
        </p:txBody>
      </p:sp>
      <p:sp>
        <p:nvSpPr>
          <p:cNvPr id="728" name="Benefits of codebook-bottlenecked representations in Embodied-AI"/>
          <p:cNvSpPr txBox="1"/>
          <p:nvPr>
            <p:ph type="title"/>
          </p:nvPr>
        </p:nvSpPr>
        <p:spPr>
          <a:xfrm>
            <a:off x="1206500" y="1079500"/>
            <a:ext cx="21971000" cy="3092363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Benefits of </a:t>
            </a:r>
            <a:r>
              <a:rPr b="1"/>
              <a:t>codebook-bottlenecked</a:t>
            </a:r>
            <a:r>
              <a:t> representations in Embodied-AI</a:t>
            </a:r>
          </a:p>
        </p:txBody>
      </p:sp>
      <p:sp>
        <p:nvSpPr>
          <p:cNvPr id="729" name="Rectangle"/>
          <p:cNvSpPr/>
          <p:nvPr/>
        </p:nvSpPr>
        <p:spPr>
          <a:xfrm>
            <a:off x="835200" y="4118774"/>
            <a:ext cx="21971002" cy="1334862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0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731" name="Rectangle"/>
          <p:cNvSpPr/>
          <p:nvPr/>
        </p:nvSpPr>
        <p:spPr>
          <a:xfrm>
            <a:off x="835200" y="7709079"/>
            <a:ext cx="21971002" cy="3957259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xelcut-export (1).png" descr="pixelcut-export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2482" y="4547637"/>
            <a:ext cx="11131155" cy="6213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pixelcut-export.png" descr="pixelcut-expo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4019" y="4511761"/>
            <a:ext cx="11131155" cy="6285375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Our agent explores more efficiently and in smoother trajectories"/>
          <p:cNvSpPr txBox="1"/>
          <p:nvPr>
            <p:ph type="title"/>
          </p:nvPr>
        </p:nvSpPr>
        <p:spPr>
          <a:xfrm>
            <a:off x="1206499" y="1079499"/>
            <a:ext cx="21759346" cy="316802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Our agent </a:t>
            </a:r>
            <a:r>
              <a:rPr b="1"/>
              <a:t>explores more efficientl</a:t>
            </a:r>
            <a:r>
              <a:rPr b="1" i="1"/>
              <a:t>y</a:t>
            </a:r>
            <a:r>
              <a:t> and in </a:t>
            </a:r>
            <a:r>
              <a:rPr b="1"/>
              <a:t>smoother trajectories</a:t>
            </a:r>
          </a:p>
        </p:txBody>
      </p:sp>
      <p:sp>
        <p:nvSpPr>
          <p:cNvPr id="736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737" name="Google Shape;102;p18"/>
          <p:cNvSpPr txBox="1"/>
          <p:nvPr/>
        </p:nvSpPr>
        <p:spPr>
          <a:xfrm>
            <a:off x="995259" y="12083487"/>
            <a:ext cx="10654632" cy="89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EmbCLIP</a:t>
            </a:r>
          </a:p>
        </p:txBody>
      </p:sp>
      <p:sp>
        <p:nvSpPr>
          <p:cNvPr id="738" name="Google Shape;102;p18"/>
          <p:cNvSpPr txBox="1"/>
          <p:nvPr/>
        </p:nvSpPr>
        <p:spPr>
          <a:xfrm>
            <a:off x="12734108" y="12083487"/>
            <a:ext cx="10654633" cy="89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EmbCLIP + </a:t>
            </a:r>
            <a:r>
              <a:rPr b="1"/>
              <a:t>Codebook</a:t>
            </a:r>
          </a:p>
        </p:txBody>
      </p:sp>
      <p:pic>
        <p:nvPicPr>
          <p:cNvPr id="739" name="Google Shape;126;p19" descr="Google Shape;126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15558" y="8980161"/>
            <a:ext cx="790949" cy="557160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Google Shape;102;p18"/>
          <p:cNvSpPr txBox="1"/>
          <p:nvPr/>
        </p:nvSpPr>
        <p:spPr>
          <a:xfrm>
            <a:off x="4744161" y="8917144"/>
            <a:ext cx="2011067" cy="82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</a:t>
            </a:r>
          </a:p>
        </p:txBody>
      </p:sp>
      <p:sp>
        <p:nvSpPr>
          <p:cNvPr id="741" name="Google Shape;102;p18"/>
          <p:cNvSpPr txBox="1"/>
          <p:nvPr/>
        </p:nvSpPr>
        <p:spPr>
          <a:xfrm>
            <a:off x="8367176" y="11094945"/>
            <a:ext cx="2011066" cy="82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Goal</a:t>
            </a:r>
          </a:p>
        </p:txBody>
      </p:sp>
      <p:pic>
        <p:nvPicPr>
          <p:cNvPr id="742" name="Google Shape;126;p19" descr="Google Shape;126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0422" y="7515569"/>
            <a:ext cx="790949" cy="557160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Google Shape;102;p18"/>
          <p:cNvSpPr txBox="1"/>
          <p:nvPr/>
        </p:nvSpPr>
        <p:spPr>
          <a:xfrm>
            <a:off x="820363" y="6624202"/>
            <a:ext cx="2011067" cy="82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744" name="Google Shape;102;p18"/>
          <p:cNvSpPr txBox="1"/>
          <p:nvPr/>
        </p:nvSpPr>
        <p:spPr>
          <a:xfrm>
            <a:off x="19881865" y="11061375"/>
            <a:ext cx="2011066" cy="82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Goal</a:t>
            </a:r>
          </a:p>
        </p:txBody>
      </p:sp>
      <p:pic>
        <p:nvPicPr>
          <p:cNvPr id="745" name="Google Shape;126;p19" descr="Google Shape;126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65509" y="8980161"/>
            <a:ext cx="790948" cy="557160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Google Shape;102;p18"/>
          <p:cNvSpPr txBox="1"/>
          <p:nvPr/>
        </p:nvSpPr>
        <p:spPr>
          <a:xfrm>
            <a:off x="16294112" y="8917144"/>
            <a:ext cx="2011066" cy="82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</a:t>
            </a:r>
          </a:p>
        </p:txBody>
      </p:sp>
      <p:pic>
        <p:nvPicPr>
          <p:cNvPr id="747" name="Rectangle Rectangle" descr="Rectangle Rectangl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576722" y="10188926"/>
            <a:ext cx="621351" cy="810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Google Shape;126;p19" descr="Google Shape;126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51490" y="9886464"/>
            <a:ext cx="790948" cy="557159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Google Shape;102;p18"/>
          <p:cNvSpPr txBox="1"/>
          <p:nvPr/>
        </p:nvSpPr>
        <p:spPr>
          <a:xfrm>
            <a:off x="21209257" y="9853410"/>
            <a:ext cx="2011067" cy="82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750" name="Dingbat X"/>
          <p:cNvSpPr/>
          <p:nvPr/>
        </p:nvSpPr>
        <p:spPr>
          <a:xfrm>
            <a:off x="7754408" y="12051781"/>
            <a:ext cx="740166" cy="874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B51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1" name="Dingbat Check"/>
          <p:cNvSpPr/>
          <p:nvPr/>
        </p:nvSpPr>
        <p:spPr>
          <a:xfrm>
            <a:off x="21478021" y="12051782"/>
            <a:ext cx="920366" cy="874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006C6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757" name="Group"/>
          <p:cNvGrpSpPr/>
          <p:nvPr/>
        </p:nvGrpSpPr>
        <p:grpSpPr>
          <a:xfrm>
            <a:off x="20519355" y="2831234"/>
            <a:ext cx="3091751" cy="1405676"/>
            <a:chOff x="0" y="0"/>
            <a:chExt cx="3091750" cy="1405675"/>
          </a:xfrm>
        </p:grpSpPr>
        <p:sp>
          <p:nvSpPr>
            <p:cNvPr id="752" name="Google Shape;102;p18"/>
            <p:cNvSpPr txBox="1"/>
            <p:nvPr/>
          </p:nvSpPr>
          <p:spPr>
            <a:xfrm>
              <a:off x="247310" y="725245"/>
              <a:ext cx="2030073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Fail</a:t>
              </a:r>
            </a:p>
          </p:txBody>
        </p:sp>
        <p:sp>
          <p:nvSpPr>
            <p:cNvPr id="753" name="Dingbat X"/>
            <p:cNvSpPr/>
            <p:nvPr/>
          </p:nvSpPr>
          <p:spPr>
            <a:xfrm>
              <a:off x="2352402" y="768349"/>
              <a:ext cx="438642" cy="51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fill="norm" stroke="1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51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4" name="Google Shape;102;p18"/>
            <p:cNvSpPr txBox="1"/>
            <p:nvPr/>
          </p:nvSpPr>
          <p:spPr>
            <a:xfrm>
              <a:off x="247310" y="26908"/>
              <a:ext cx="20300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Success</a:t>
              </a:r>
            </a:p>
          </p:txBody>
        </p:sp>
        <p:sp>
          <p:nvSpPr>
            <p:cNvPr id="755" name="Dingbat Check"/>
            <p:cNvSpPr/>
            <p:nvPr/>
          </p:nvSpPr>
          <p:spPr>
            <a:xfrm>
              <a:off x="2298999" y="87581"/>
              <a:ext cx="545434" cy="51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5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006C6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56" name="Rectangle"/>
            <p:cNvSpPr/>
            <p:nvPr/>
          </p:nvSpPr>
          <p:spPr>
            <a:xfrm>
              <a:off x="0" y="0"/>
              <a:ext cx="3091751" cy="1405676"/>
            </a:xfrm>
            <a:prstGeom prst="rect">
              <a:avLst/>
            </a:prstGeom>
            <a:noFill/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758" name="Rectangle Rectangle" descr="Rectangle Rectangl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62032" y="10138126"/>
            <a:ext cx="621352" cy="810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Our agent explores more efficiently and in smoother trajectories"/>
          <p:cNvSpPr txBox="1"/>
          <p:nvPr>
            <p:ph type="title"/>
          </p:nvPr>
        </p:nvSpPr>
        <p:spPr>
          <a:xfrm>
            <a:off x="1206500" y="1079499"/>
            <a:ext cx="21971000" cy="316802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Our agent </a:t>
            </a:r>
            <a:r>
              <a:rPr b="1"/>
              <a:t>explores more efficientl</a:t>
            </a:r>
            <a:r>
              <a:rPr b="1" i="1"/>
              <a:t>y</a:t>
            </a:r>
            <a:r>
              <a:t> and in </a:t>
            </a:r>
            <a:r>
              <a:rPr b="1"/>
              <a:t>smoother trajectories</a:t>
            </a:r>
          </a:p>
        </p:txBody>
      </p:sp>
      <p:pic>
        <p:nvPicPr>
          <p:cNvPr id="76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0694" t="6328" r="20694" b="6328"/>
          <a:stretch>
            <a:fillRect/>
          </a:stretch>
        </p:blipFill>
        <p:spPr>
          <a:xfrm>
            <a:off x="13300907" y="4298351"/>
            <a:ext cx="7260992" cy="811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0934" t="6666" r="20934" b="6666"/>
          <a:stretch>
            <a:fillRect/>
          </a:stretch>
        </p:blipFill>
        <p:spPr>
          <a:xfrm>
            <a:off x="3822263" y="4296564"/>
            <a:ext cx="7260823" cy="8118939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766" name="Google Shape;102;p18"/>
          <p:cNvSpPr txBox="1"/>
          <p:nvPr/>
        </p:nvSpPr>
        <p:spPr>
          <a:xfrm>
            <a:off x="2125362" y="12270722"/>
            <a:ext cx="10654632" cy="89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EmbCLIP</a:t>
            </a:r>
          </a:p>
        </p:txBody>
      </p:sp>
      <p:sp>
        <p:nvSpPr>
          <p:cNvPr id="767" name="Google Shape;102;p18"/>
          <p:cNvSpPr txBox="1"/>
          <p:nvPr/>
        </p:nvSpPr>
        <p:spPr>
          <a:xfrm>
            <a:off x="11604004" y="12270722"/>
            <a:ext cx="10654633" cy="89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EmbCLIP + </a:t>
            </a:r>
            <a:r>
              <a:rPr b="1"/>
              <a:t>Codebook</a:t>
            </a:r>
          </a:p>
        </p:txBody>
      </p:sp>
      <p:pic>
        <p:nvPicPr>
          <p:cNvPr id="768" name="Rectangle Rectangle" descr="Rectangle Rectangl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7524" y="4499061"/>
            <a:ext cx="2036467" cy="116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Google Shape;126;p19" descr="Google Shape;126;p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10290" y="9308289"/>
            <a:ext cx="790948" cy="557160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Google Shape;102;p18"/>
          <p:cNvSpPr txBox="1"/>
          <p:nvPr/>
        </p:nvSpPr>
        <p:spPr>
          <a:xfrm>
            <a:off x="4200230" y="8551953"/>
            <a:ext cx="2011066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</a:t>
            </a:r>
          </a:p>
        </p:txBody>
      </p:sp>
      <p:sp>
        <p:nvSpPr>
          <p:cNvPr id="771" name="Google Shape;102;p18"/>
          <p:cNvSpPr txBox="1"/>
          <p:nvPr/>
        </p:nvSpPr>
        <p:spPr>
          <a:xfrm>
            <a:off x="8244257" y="8490429"/>
            <a:ext cx="2011066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pic>
        <p:nvPicPr>
          <p:cNvPr id="772" name="Rectangle Rectangle" descr="Rectangle Rectangl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71812" y="4316462"/>
            <a:ext cx="2036466" cy="116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Google Shape;126;p19" descr="Google Shape;126;p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54316" y="9148178"/>
            <a:ext cx="790948" cy="557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Google Shape;126;p19" descr="Google Shape;126;p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54409" y="9308289"/>
            <a:ext cx="790948" cy="557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126;p19" descr="Google Shape;126;p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54879" y="5292676"/>
            <a:ext cx="790949" cy="55715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Google Shape;102;p18"/>
          <p:cNvSpPr txBox="1"/>
          <p:nvPr/>
        </p:nvSpPr>
        <p:spPr>
          <a:xfrm>
            <a:off x="9130224" y="3767127"/>
            <a:ext cx="2011067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Goal</a:t>
            </a:r>
          </a:p>
        </p:txBody>
      </p:sp>
      <p:sp>
        <p:nvSpPr>
          <p:cNvPr id="777" name="Google Shape;102;p18"/>
          <p:cNvSpPr txBox="1"/>
          <p:nvPr/>
        </p:nvSpPr>
        <p:spPr>
          <a:xfrm>
            <a:off x="18584512" y="3729027"/>
            <a:ext cx="2011066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Goal</a:t>
            </a:r>
          </a:p>
        </p:txBody>
      </p:sp>
      <p:sp>
        <p:nvSpPr>
          <p:cNvPr id="778" name="Google Shape;102;p18"/>
          <p:cNvSpPr txBox="1"/>
          <p:nvPr/>
        </p:nvSpPr>
        <p:spPr>
          <a:xfrm>
            <a:off x="13744350" y="8551953"/>
            <a:ext cx="2011066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</a:t>
            </a:r>
          </a:p>
        </p:txBody>
      </p:sp>
      <p:sp>
        <p:nvSpPr>
          <p:cNvPr id="779" name="Google Shape;102;p18"/>
          <p:cNvSpPr txBox="1"/>
          <p:nvPr/>
        </p:nvSpPr>
        <p:spPr>
          <a:xfrm>
            <a:off x="16635975" y="5213103"/>
            <a:ext cx="2011067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780" name="Dingbat X"/>
          <p:cNvSpPr/>
          <p:nvPr/>
        </p:nvSpPr>
        <p:spPr>
          <a:xfrm>
            <a:off x="8879716" y="12266681"/>
            <a:ext cx="740164" cy="874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B51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786" name="Group"/>
          <p:cNvGrpSpPr/>
          <p:nvPr/>
        </p:nvGrpSpPr>
        <p:grpSpPr>
          <a:xfrm>
            <a:off x="20519355" y="2831234"/>
            <a:ext cx="3091751" cy="1405676"/>
            <a:chOff x="0" y="0"/>
            <a:chExt cx="3091750" cy="1405675"/>
          </a:xfrm>
        </p:grpSpPr>
        <p:sp>
          <p:nvSpPr>
            <p:cNvPr id="781" name="Google Shape;102;p18"/>
            <p:cNvSpPr txBox="1"/>
            <p:nvPr/>
          </p:nvSpPr>
          <p:spPr>
            <a:xfrm>
              <a:off x="247310" y="725245"/>
              <a:ext cx="2030073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Fail</a:t>
              </a:r>
            </a:p>
          </p:txBody>
        </p:sp>
        <p:sp>
          <p:nvSpPr>
            <p:cNvPr id="782" name="Dingbat X"/>
            <p:cNvSpPr/>
            <p:nvPr/>
          </p:nvSpPr>
          <p:spPr>
            <a:xfrm>
              <a:off x="2352402" y="768349"/>
              <a:ext cx="438642" cy="51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fill="norm" stroke="1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51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3" name="Google Shape;102;p18"/>
            <p:cNvSpPr txBox="1"/>
            <p:nvPr/>
          </p:nvSpPr>
          <p:spPr>
            <a:xfrm>
              <a:off x="247310" y="26908"/>
              <a:ext cx="20300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Success</a:t>
              </a:r>
            </a:p>
          </p:txBody>
        </p:sp>
        <p:sp>
          <p:nvSpPr>
            <p:cNvPr id="784" name="Dingbat Check"/>
            <p:cNvSpPr/>
            <p:nvPr/>
          </p:nvSpPr>
          <p:spPr>
            <a:xfrm>
              <a:off x="2298999" y="87581"/>
              <a:ext cx="545434" cy="51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5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006C6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85" name="Rectangle"/>
            <p:cNvSpPr/>
            <p:nvPr/>
          </p:nvSpPr>
          <p:spPr>
            <a:xfrm>
              <a:off x="0" y="0"/>
              <a:ext cx="3091751" cy="1405676"/>
            </a:xfrm>
            <a:prstGeom prst="rect">
              <a:avLst/>
            </a:prstGeom>
            <a:noFill/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87" name="Dingbat Check"/>
          <p:cNvSpPr/>
          <p:nvPr/>
        </p:nvSpPr>
        <p:spPr>
          <a:xfrm>
            <a:off x="20348829" y="12266682"/>
            <a:ext cx="920365" cy="874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006C6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baseline2.mp4" descr="baseline2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737598" y="4810228"/>
            <a:ext cx="9510083" cy="7132564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793" name="Google Shape;102;p18"/>
          <p:cNvSpPr txBox="1"/>
          <p:nvPr/>
        </p:nvSpPr>
        <p:spPr>
          <a:xfrm>
            <a:off x="6864684" y="12268010"/>
            <a:ext cx="10654632" cy="89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EmbCLIP</a:t>
            </a:r>
          </a:p>
        </p:txBody>
      </p:sp>
      <p:sp>
        <p:nvSpPr>
          <p:cNvPr id="794" name="Dingbat X"/>
          <p:cNvSpPr/>
          <p:nvPr/>
        </p:nvSpPr>
        <p:spPr>
          <a:xfrm>
            <a:off x="13623833" y="12236303"/>
            <a:ext cx="740166" cy="874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B51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95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9021" t="9358" r="19021" b="9358"/>
          <a:stretch>
            <a:fillRect/>
          </a:stretch>
        </p:blipFill>
        <p:spPr>
          <a:xfrm>
            <a:off x="13106195" y="4692120"/>
            <a:ext cx="7488841" cy="736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Rectangle Rectangle" descr="Rectangle Rectangl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118187" y="6253843"/>
            <a:ext cx="587919" cy="683099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Google Shape;102;p18"/>
          <p:cNvSpPr txBox="1"/>
          <p:nvPr/>
        </p:nvSpPr>
        <p:spPr>
          <a:xfrm>
            <a:off x="16122983" y="10578742"/>
            <a:ext cx="2011067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</a:t>
            </a:r>
          </a:p>
        </p:txBody>
      </p:sp>
      <p:pic>
        <p:nvPicPr>
          <p:cNvPr id="798" name="Google Shape;126;p19" descr="Google Shape;126;p1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67287" y="9604695"/>
            <a:ext cx="740149" cy="657190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Google Shape;102;p18"/>
          <p:cNvSpPr txBox="1"/>
          <p:nvPr/>
        </p:nvSpPr>
        <p:spPr>
          <a:xfrm>
            <a:off x="20321178" y="6315483"/>
            <a:ext cx="2011066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Goal</a:t>
            </a:r>
          </a:p>
        </p:txBody>
      </p:sp>
      <p:sp>
        <p:nvSpPr>
          <p:cNvPr id="800" name="Google Shape;102;p18"/>
          <p:cNvSpPr txBox="1"/>
          <p:nvPr/>
        </p:nvSpPr>
        <p:spPr>
          <a:xfrm>
            <a:off x="17131828" y="8797635"/>
            <a:ext cx="2011067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01" name="Our agent explores more efficiently and in smoother trajectories"/>
          <p:cNvSpPr txBox="1"/>
          <p:nvPr>
            <p:ph type="title"/>
          </p:nvPr>
        </p:nvSpPr>
        <p:spPr>
          <a:xfrm>
            <a:off x="1206500" y="1079499"/>
            <a:ext cx="21971000" cy="316802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Our agent </a:t>
            </a:r>
            <a:r>
              <a:rPr b="1"/>
              <a:t>explores more efficientl</a:t>
            </a:r>
            <a:r>
              <a:rPr b="1" i="1"/>
              <a:t>y</a:t>
            </a:r>
            <a:r>
              <a:t> and in </a:t>
            </a:r>
            <a:r>
              <a:rPr b="1"/>
              <a:t>smoother trajectories</a:t>
            </a:r>
          </a:p>
        </p:txBody>
      </p:sp>
      <p:grpSp>
        <p:nvGrpSpPr>
          <p:cNvPr id="807" name="Group"/>
          <p:cNvGrpSpPr/>
          <p:nvPr/>
        </p:nvGrpSpPr>
        <p:grpSpPr>
          <a:xfrm>
            <a:off x="20519355" y="2831234"/>
            <a:ext cx="3091751" cy="1405676"/>
            <a:chOff x="0" y="0"/>
            <a:chExt cx="3091750" cy="1405675"/>
          </a:xfrm>
        </p:grpSpPr>
        <p:sp>
          <p:nvSpPr>
            <p:cNvPr id="802" name="Google Shape;102;p18"/>
            <p:cNvSpPr txBox="1"/>
            <p:nvPr/>
          </p:nvSpPr>
          <p:spPr>
            <a:xfrm>
              <a:off x="247310" y="725245"/>
              <a:ext cx="2030073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Fail</a:t>
              </a:r>
            </a:p>
          </p:txBody>
        </p:sp>
        <p:sp>
          <p:nvSpPr>
            <p:cNvPr id="803" name="Dingbat X"/>
            <p:cNvSpPr/>
            <p:nvPr/>
          </p:nvSpPr>
          <p:spPr>
            <a:xfrm>
              <a:off x="2352402" y="768349"/>
              <a:ext cx="438642" cy="51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fill="norm" stroke="1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51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4" name="Google Shape;102;p18"/>
            <p:cNvSpPr txBox="1"/>
            <p:nvPr/>
          </p:nvSpPr>
          <p:spPr>
            <a:xfrm>
              <a:off x="247310" y="26908"/>
              <a:ext cx="20300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Success</a:t>
              </a:r>
            </a:p>
          </p:txBody>
        </p:sp>
        <p:sp>
          <p:nvSpPr>
            <p:cNvPr id="805" name="Dingbat Check"/>
            <p:cNvSpPr/>
            <p:nvPr/>
          </p:nvSpPr>
          <p:spPr>
            <a:xfrm>
              <a:off x="2298999" y="87581"/>
              <a:ext cx="545434" cy="51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5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006C6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06" name="Rectangle"/>
            <p:cNvSpPr/>
            <p:nvPr/>
          </p:nvSpPr>
          <p:spPr>
            <a:xfrm>
              <a:off x="0" y="0"/>
              <a:ext cx="3091751" cy="1405676"/>
            </a:xfrm>
            <a:prstGeom prst="rect">
              <a:avLst/>
            </a:prstGeom>
            <a:noFill/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0" fill="hold"/>
                                        <p:tgtEl>
                                          <p:spTgt spid="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79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7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9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Our agent explores more efficiently and in smoother trajectories"/>
          <p:cNvSpPr txBox="1"/>
          <p:nvPr>
            <p:ph type="title"/>
          </p:nvPr>
        </p:nvSpPr>
        <p:spPr>
          <a:xfrm>
            <a:off x="1206500" y="1079499"/>
            <a:ext cx="21971000" cy="316802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Our agent </a:t>
            </a:r>
            <a:r>
              <a:rPr b="1"/>
              <a:t>explores more efficientl</a:t>
            </a:r>
            <a:r>
              <a:rPr b="1" i="1"/>
              <a:t>y</a:t>
            </a:r>
            <a:r>
              <a:t> and in </a:t>
            </a:r>
            <a:r>
              <a:rPr b="1"/>
              <a:t>smoother trajectories</a:t>
            </a:r>
          </a:p>
        </p:txBody>
      </p:sp>
      <p:pic>
        <p:nvPicPr>
          <p:cNvPr id="81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8706" t="9370" r="18706" b="9370"/>
          <a:stretch>
            <a:fillRect/>
          </a:stretch>
        </p:blipFill>
        <p:spPr>
          <a:xfrm>
            <a:off x="13042458" y="4692120"/>
            <a:ext cx="7567367" cy="7368785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814" name="Google Shape;102;p18"/>
          <p:cNvSpPr txBox="1"/>
          <p:nvPr/>
        </p:nvSpPr>
        <p:spPr>
          <a:xfrm>
            <a:off x="20488253" y="6315483"/>
            <a:ext cx="2011066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Goal</a:t>
            </a:r>
          </a:p>
        </p:txBody>
      </p:sp>
      <p:pic>
        <p:nvPicPr>
          <p:cNvPr id="815" name="Google Shape;126;p19" descr="Google Shape;126;p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8341" y="9867348"/>
            <a:ext cx="740149" cy="506360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Google Shape;102;p18"/>
          <p:cNvSpPr txBox="1"/>
          <p:nvPr/>
        </p:nvSpPr>
        <p:spPr>
          <a:xfrm>
            <a:off x="16092881" y="10578744"/>
            <a:ext cx="2011067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Start</a:t>
            </a:r>
          </a:p>
        </p:txBody>
      </p:sp>
      <p:pic>
        <p:nvPicPr>
          <p:cNvPr id="817" name="Google Shape;126;p19" descr="Google Shape;126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00873" y="6676680"/>
            <a:ext cx="740148" cy="65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Rectangle Rectangle" descr="Rectangle Rectangl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51566" y="6141682"/>
            <a:ext cx="587920" cy="683099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Google Shape;102;p18"/>
          <p:cNvSpPr txBox="1"/>
          <p:nvPr/>
        </p:nvSpPr>
        <p:spPr>
          <a:xfrm>
            <a:off x="17840013" y="6742886"/>
            <a:ext cx="2011067" cy="73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grpSp>
        <p:nvGrpSpPr>
          <p:cNvPr id="825" name="Group"/>
          <p:cNvGrpSpPr/>
          <p:nvPr/>
        </p:nvGrpSpPr>
        <p:grpSpPr>
          <a:xfrm>
            <a:off x="20519355" y="2831234"/>
            <a:ext cx="3091751" cy="1405676"/>
            <a:chOff x="0" y="0"/>
            <a:chExt cx="3091750" cy="1405675"/>
          </a:xfrm>
        </p:grpSpPr>
        <p:sp>
          <p:nvSpPr>
            <p:cNvPr id="820" name="Google Shape;102;p18"/>
            <p:cNvSpPr txBox="1"/>
            <p:nvPr/>
          </p:nvSpPr>
          <p:spPr>
            <a:xfrm>
              <a:off x="247310" y="725245"/>
              <a:ext cx="2030073" cy="676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Fail</a:t>
              </a:r>
            </a:p>
          </p:txBody>
        </p:sp>
        <p:sp>
          <p:nvSpPr>
            <p:cNvPr id="821" name="Dingbat X"/>
            <p:cNvSpPr/>
            <p:nvPr/>
          </p:nvSpPr>
          <p:spPr>
            <a:xfrm>
              <a:off x="2352402" y="768349"/>
              <a:ext cx="438642" cy="51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fill="norm" stroke="1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B51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22" name="Google Shape;102;p18"/>
            <p:cNvSpPr txBox="1"/>
            <p:nvPr/>
          </p:nvSpPr>
          <p:spPr>
            <a:xfrm>
              <a:off x="247310" y="26908"/>
              <a:ext cx="20300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l" defTabSz="914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Success</a:t>
              </a:r>
            </a:p>
          </p:txBody>
        </p:sp>
        <p:sp>
          <p:nvSpPr>
            <p:cNvPr id="823" name="Dingbat Check"/>
            <p:cNvSpPr/>
            <p:nvPr/>
          </p:nvSpPr>
          <p:spPr>
            <a:xfrm>
              <a:off x="2298999" y="87581"/>
              <a:ext cx="545434" cy="51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0405" fill="norm" stroke="1" extrusionOk="0">
                  <a:moveTo>
                    <a:pt x="19340" y="6"/>
                  </a:moveTo>
                  <a:cubicBezTo>
                    <a:pt x="18911" y="-308"/>
                    <a:pt x="8317" y="11620"/>
                    <a:pt x="6423" y="13985"/>
                  </a:cubicBezTo>
                  <a:cubicBezTo>
                    <a:pt x="6323" y="14108"/>
                    <a:pt x="6215" y="14226"/>
                    <a:pt x="6090" y="14370"/>
                  </a:cubicBezTo>
                  <a:cubicBezTo>
                    <a:pt x="5960" y="14216"/>
                    <a:pt x="5854" y="14096"/>
                    <a:pt x="5755" y="13971"/>
                  </a:cubicBezTo>
                  <a:cubicBezTo>
                    <a:pt x="4964" y="12967"/>
                    <a:pt x="4458" y="12167"/>
                    <a:pt x="3657" y="11171"/>
                  </a:cubicBezTo>
                  <a:cubicBezTo>
                    <a:pt x="3337" y="10773"/>
                    <a:pt x="2972" y="10410"/>
                    <a:pt x="2634" y="10026"/>
                  </a:cubicBezTo>
                  <a:cubicBezTo>
                    <a:pt x="2472" y="9843"/>
                    <a:pt x="2283" y="9849"/>
                    <a:pt x="2071" y="9915"/>
                  </a:cubicBezTo>
                  <a:cubicBezTo>
                    <a:pt x="1856" y="9981"/>
                    <a:pt x="1574" y="9982"/>
                    <a:pt x="1303" y="10152"/>
                  </a:cubicBezTo>
                  <a:cubicBezTo>
                    <a:pt x="1209" y="10262"/>
                    <a:pt x="1332" y="10438"/>
                    <a:pt x="1349" y="10609"/>
                  </a:cubicBezTo>
                  <a:cubicBezTo>
                    <a:pt x="1369" y="10821"/>
                    <a:pt x="603" y="10792"/>
                    <a:pt x="203" y="11061"/>
                  </a:cubicBezTo>
                  <a:cubicBezTo>
                    <a:pt x="111" y="11123"/>
                    <a:pt x="286" y="11375"/>
                    <a:pt x="227" y="11440"/>
                  </a:cubicBezTo>
                  <a:cubicBezTo>
                    <a:pt x="51" y="11634"/>
                    <a:pt x="-61" y="11588"/>
                    <a:pt x="36" y="11826"/>
                  </a:cubicBezTo>
                  <a:cubicBezTo>
                    <a:pt x="896" y="13941"/>
                    <a:pt x="2182" y="15733"/>
                    <a:pt x="3218" y="17879"/>
                  </a:cubicBezTo>
                  <a:cubicBezTo>
                    <a:pt x="4865" y="21292"/>
                    <a:pt x="5178" y="19166"/>
                    <a:pt x="5654" y="19575"/>
                  </a:cubicBezTo>
                  <a:cubicBezTo>
                    <a:pt x="7119" y="20836"/>
                    <a:pt x="6474" y="21179"/>
                    <a:pt x="9921" y="16770"/>
                  </a:cubicBezTo>
                  <a:cubicBezTo>
                    <a:pt x="11378" y="14721"/>
                    <a:pt x="19009" y="5203"/>
                    <a:pt x="20710" y="3334"/>
                  </a:cubicBezTo>
                  <a:cubicBezTo>
                    <a:pt x="20919" y="3106"/>
                    <a:pt x="21118" y="2879"/>
                    <a:pt x="21258" y="2594"/>
                  </a:cubicBezTo>
                  <a:cubicBezTo>
                    <a:pt x="21526" y="2050"/>
                    <a:pt x="21539" y="2066"/>
                    <a:pt x="21150" y="1624"/>
                  </a:cubicBezTo>
                  <a:cubicBezTo>
                    <a:pt x="21006" y="1461"/>
                    <a:pt x="20856" y="1427"/>
                    <a:pt x="20646" y="1437"/>
                  </a:cubicBezTo>
                  <a:cubicBezTo>
                    <a:pt x="20244" y="1456"/>
                    <a:pt x="20044" y="1227"/>
                    <a:pt x="20086" y="860"/>
                  </a:cubicBezTo>
                  <a:cubicBezTo>
                    <a:pt x="20096" y="778"/>
                    <a:pt x="20075" y="672"/>
                    <a:pt x="20023" y="612"/>
                  </a:cubicBezTo>
                  <a:cubicBezTo>
                    <a:pt x="19903" y="469"/>
                    <a:pt x="19492" y="117"/>
                    <a:pt x="19340" y="6"/>
                  </a:cubicBezTo>
                  <a:close/>
                </a:path>
              </a:pathLst>
            </a:custGeom>
            <a:solidFill>
              <a:srgbClr val="006C6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24" name="Rectangle"/>
            <p:cNvSpPr/>
            <p:nvPr/>
          </p:nvSpPr>
          <p:spPr>
            <a:xfrm>
              <a:off x="0" y="0"/>
              <a:ext cx="3091751" cy="1405676"/>
            </a:xfrm>
            <a:prstGeom prst="rect">
              <a:avLst/>
            </a:prstGeom>
            <a:noFill/>
            <a:ln w="381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826" name="codebook2.mp4" descr="codebook2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759585" y="4810228"/>
            <a:ext cx="9510081" cy="7132564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Dingbat Check"/>
          <p:cNvSpPr/>
          <p:nvPr/>
        </p:nvSpPr>
        <p:spPr>
          <a:xfrm>
            <a:off x="15608595" y="12281169"/>
            <a:ext cx="920366" cy="874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fill="norm" stroke="1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rgbClr val="006C6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28" name="Google Shape;102;p18"/>
          <p:cNvSpPr txBox="1"/>
          <p:nvPr/>
        </p:nvSpPr>
        <p:spPr>
          <a:xfrm>
            <a:off x="6864684" y="12312873"/>
            <a:ext cx="10654632" cy="89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EmbCLIP + </a:t>
            </a:r>
            <a:r>
              <a:rPr b="1"/>
              <a:t>Codebook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82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8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Improve performance and convergence in Embodied-AI…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 </a:t>
            </a:r>
            <a:r>
              <a:rPr>
                <a:solidFill>
                  <a:srgbClr val="B51600"/>
                </a:solidFill>
              </a:rPr>
              <a:t>performance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convergence</a:t>
            </a:r>
            <a:r>
              <a:t> in Embodied-AI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Improved agent behavior: </a:t>
            </a:r>
            <a:r>
              <a:rPr>
                <a:solidFill>
                  <a:srgbClr val="B51600"/>
                </a:solidFill>
              </a:rPr>
              <a:t>smoother trajectories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more efficient exploration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More </a:t>
            </a:r>
            <a:r>
              <a:rPr>
                <a:solidFill>
                  <a:srgbClr val="B51600"/>
                </a:solidFill>
              </a:rPr>
              <a:t>generalizable</a:t>
            </a:r>
            <a:r>
              <a:t> to new visual domains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Captures the most </a:t>
            </a:r>
            <a:r>
              <a:rPr>
                <a:solidFill>
                  <a:srgbClr val="B51600"/>
                </a:solidFill>
              </a:rPr>
              <a:t>task-relevant</a:t>
            </a:r>
            <a:r>
              <a:t> information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solidFill>
                  <a:srgbClr val="B51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Representation-agnostic</a:t>
            </a:r>
            <a:r>
              <a:rPr>
                <a:solidFill>
                  <a:srgbClr val="000000"/>
                </a:solidFill>
              </a:rPr>
              <a:t> and applicable to various visual encoders</a:t>
            </a:r>
          </a:p>
        </p:txBody>
      </p:sp>
      <p:sp>
        <p:nvSpPr>
          <p:cNvPr id="833" name="Benefits of codebook-bottlenecked representations in Embodied-AI"/>
          <p:cNvSpPr txBox="1"/>
          <p:nvPr>
            <p:ph type="title"/>
          </p:nvPr>
        </p:nvSpPr>
        <p:spPr>
          <a:xfrm>
            <a:off x="1206500" y="1079500"/>
            <a:ext cx="21971000" cy="3245363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Benefits of </a:t>
            </a:r>
            <a:r>
              <a:rPr b="1"/>
              <a:t>codebook-bottlenecked</a:t>
            </a:r>
            <a:r>
              <a:t> representations in Embodied-AI</a:t>
            </a:r>
          </a:p>
        </p:txBody>
      </p:sp>
      <p:sp>
        <p:nvSpPr>
          <p:cNvPr id="834" name="Rectangle"/>
          <p:cNvSpPr/>
          <p:nvPr/>
        </p:nvSpPr>
        <p:spPr>
          <a:xfrm>
            <a:off x="835200" y="9089387"/>
            <a:ext cx="21971002" cy="2924223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5" name="Rectangle"/>
          <p:cNvSpPr/>
          <p:nvPr/>
        </p:nvSpPr>
        <p:spPr>
          <a:xfrm>
            <a:off x="835200" y="4118774"/>
            <a:ext cx="21971002" cy="3245365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36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p:transition xmlns:p14="http://schemas.microsoft.com/office/powerpoint/2010/main" spd="med" advClick="0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Line"/>
          <p:cNvSpPr/>
          <p:nvPr/>
        </p:nvSpPr>
        <p:spPr>
          <a:xfrm flipV="1">
            <a:off x="10950124" y="7832632"/>
            <a:ext cx="36270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39" name="Line"/>
          <p:cNvSpPr/>
          <p:nvPr/>
        </p:nvSpPr>
        <p:spPr>
          <a:xfrm flipV="1">
            <a:off x="9578161" y="7832632"/>
            <a:ext cx="418332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40" name="Line"/>
          <p:cNvSpPr/>
          <p:nvPr/>
        </p:nvSpPr>
        <p:spPr>
          <a:xfrm>
            <a:off x="7741491" y="6508760"/>
            <a:ext cx="529590" cy="2"/>
          </a:xfrm>
          <a:prstGeom prst="line">
            <a:avLst/>
          </a:prstGeom>
          <a:ln w="38100">
            <a:solidFill>
              <a:srgbClr val="21212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41" name="Line"/>
          <p:cNvSpPr/>
          <p:nvPr/>
        </p:nvSpPr>
        <p:spPr>
          <a:xfrm>
            <a:off x="6150631" y="6512786"/>
            <a:ext cx="293852" cy="2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44" name="Group"/>
          <p:cNvGrpSpPr/>
          <p:nvPr/>
        </p:nvGrpSpPr>
        <p:grpSpPr>
          <a:xfrm>
            <a:off x="6675461" y="7074387"/>
            <a:ext cx="1225571" cy="4567006"/>
            <a:chOff x="0" y="0"/>
            <a:chExt cx="1225569" cy="4567004"/>
          </a:xfrm>
        </p:grpSpPr>
        <p:sp>
          <p:nvSpPr>
            <p:cNvPr id="842" name="Google Shape;127;p19"/>
            <p:cNvSpPr txBox="1"/>
            <p:nvPr/>
          </p:nvSpPr>
          <p:spPr>
            <a:xfrm rot="5400000">
              <a:off x="-1359025" y="1982410"/>
              <a:ext cx="4567005" cy="602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b="1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Goal</a:t>
              </a:r>
              <a:r>
                <a:rPr b="0"/>
                <a:t>: Chair</a:t>
              </a:r>
            </a:p>
          </p:txBody>
        </p:sp>
        <p:sp>
          <p:nvSpPr>
            <p:cNvPr id="843" name="Equation"/>
            <p:cNvSpPr txBox="1"/>
            <p:nvPr/>
          </p:nvSpPr>
          <p:spPr>
            <a:xfrm rot="5400000">
              <a:off x="-1175678" y="2271796"/>
              <a:ext cx="2745183" cy="39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m:oMathPara>
              </a14:m>
              <a:endParaRPr sz="3500"/>
            </a:p>
          </p:txBody>
        </p:sp>
      </p:grpSp>
      <p:sp>
        <p:nvSpPr>
          <p:cNvPr id="845" name="Google Shape;127;p19"/>
          <p:cNvSpPr txBox="1"/>
          <p:nvPr/>
        </p:nvSpPr>
        <p:spPr>
          <a:xfrm rot="5400000">
            <a:off x="3984631" y="6207669"/>
            <a:ext cx="3718538" cy="6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 Frame</a:t>
            </a:r>
          </a:p>
        </p:txBody>
      </p:sp>
      <p:sp>
        <p:nvSpPr>
          <p:cNvPr id="846" name="Rounded Rectangle"/>
          <p:cNvSpPr/>
          <p:nvPr/>
        </p:nvSpPr>
        <p:spPr>
          <a:xfrm rot="5400000">
            <a:off x="6025734" y="5862015"/>
            <a:ext cx="2115314" cy="1301545"/>
          </a:xfrm>
          <a:prstGeom prst="roundRect">
            <a:avLst>
              <a:gd name="adj" fmla="val 19348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7" name="Google Shape;102;p18"/>
          <p:cNvSpPr txBox="1"/>
          <p:nvPr/>
        </p:nvSpPr>
        <p:spPr>
          <a:xfrm rot="5400000">
            <a:off x="5816088" y="5974828"/>
            <a:ext cx="2517578" cy="10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CLIP</a:t>
            </a:r>
          </a:p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ResNet</a:t>
            </a:r>
          </a:p>
        </p:txBody>
      </p:sp>
      <p:grpSp>
        <p:nvGrpSpPr>
          <p:cNvPr id="850" name="Group"/>
          <p:cNvGrpSpPr/>
          <p:nvPr/>
        </p:nvGrpSpPr>
        <p:grpSpPr>
          <a:xfrm>
            <a:off x="8397167" y="7813364"/>
            <a:ext cx="887847" cy="2664947"/>
            <a:chOff x="0" y="0"/>
            <a:chExt cx="887845" cy="2664946"/>
          </a:xfrm>
        </p:grpSpPr>
        <p:sp>
          <p:nvSpPr>
            <p:cNvPr id="848" name="Rounded Rectangle"/>
            <p:cNvSpPr/>
            <p:nvPr/>
          </p:nvSpPr>
          <p:spPr>
            <a:xfrm rot="5400000">
              <a:off x="-613735" y="888549"/>
              <a:ext cx="2115316" cy="887847"/>
            </a:xfrm>
            <a:prstGeom prst="roundRect">
              <a:avLst>
                <a:gd name="adj" fmla="val 28363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102;p18"/>
            <p:cNvSpPr txBox="1"/>
            <p:nvPr/>
          </p:nvSpPr>
          <p:spPr>
            <a:xfrm rot="5400000">
              <a:off x="-832814" y="1031381"/>
              <a:ext cx="2664947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</p:grpSp>
      <p:sp>
        <p:nvSpPr>
          <p:cNvPr id="851" name="Snowflake"/>
          <p:cNvSpPr/>
          <p:nvPr/>
        </p:nvSpPr>
        <p:spPr>
          <a:xfrm>
            <a:off x="7249131" y="5086751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2" name="Line"/>
          <p:cNvSpPr/>
          <p:nvPr/>
        </p:nvSpPr>
        <p:spPr>
          <a:xfrm>
            <a:off x="8111015" y="9145836"/>
            <a:ext cx="293852" cy="2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55" name="Group"/>
          <p:cNvGrpSpPr/>
          <p:nvPr/>
        </p:nvGrpSpPr>
        <p:grpSpPr>
          <a:xfrm>
            <a:off x="8363419" y="5519278"/>
            <a:ext cx="915524" cy="1971877"/>
            <a:chOff x="0" y="0"/>
            <a:chExt cx="915522" cy="1971875"/>
          </a:xfrm>
        </p:grpSpPr>
        <p:sp>
          <p:nvSpPr>
            <p:cNvPr id="853" name="Rounded Rectangle"/>
            <p:cNvSpPr/>
            <p:nvPr/>
          </p:nvSpPr>
          <p:spPr>
            <a:xfrm rot="5400000">
              <a:off x="-381650" y="528176"/>
              <a:ext cx="1678823" cy="915524"/>
            </a:xfrm>
            <a:prstGeom prst="roundRect">
              <a:avLst>
                <a:gd name="adj" fmla="val 27506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Google Shape;102;p18"/>
            <p:cNvSpPr txBox="1"/>
            <p:nvPr/>
          </p:nvSpPr>
          <p:spPr>
            <a:xfrm rot="5400000">
              <a:off x="-480511" y="684846"/>
              <a:ext cx="1971876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CNN</a:t>
              </a:r>
            </a:p>
          </p:txBody>
        </p:sp>
      </p:grpSp>
      <p:sp>
        <p:nvSpPr>
          <p:cNvPr id="856" name="Rounded Rectangle"/>
          <p:cNvSpPr/>
          <p:nvPr/>
        </p:nvSpPr>
        <p:spPr>
          <a:xfrm>
            <a:off x="12653309" y="8849186"/>
            <a:ext cx="2219053" cy="1202441"/>
          </a:xfrm>
          <a:prstGeom prst="roundRect">
            <a:avLst>
              <a:gd name="adj" fmla="val 33878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7" name="Google Shape;143;p19"/>
          <p:cNvSpPr txBox="1"/>
          <p:nvPr/>
        </p:nvSpPr>
        <p:spPr>
          <a:xfrm>
            <a:off x="12206968" y="9118816"/>
            <a:ext cx="3111737" cy="598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lvl="1" defTabSz="914400"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Codebook  </a:t>
            </a:r>
          </a:p>
        </p:txBody>
      </p:sp>
      <p:grpSp>
        <p:nvGrpSpPr>
          <p:cNvPr id="860" name="Group"/>
          <p:cNvGrpSpPr/>
          <p:nvPr/>
        </p:nvGrpSpPr>
        <p:grpSpPr>
          <a:xfrm>
            <a:off x="9970425" y="6852411"/>
            <a:ext cx="915524" cy="1971877"/>
            <a:chOff x="0" y="0"/>
            <a:chExt cx="915522" cy="1971875"/>
          </a:xfrm>
        </p:grpSpPr>
        <p:sp>
          <p:nvSpPr>
            <p:cNvPr id="858" name="Rounded Rectangle"/>
            <p:cNvSpPr/>
            <p:nvPr/>
          </p:nvSpPr>
          <p:spPr>
            <a:xfrm rot="5400000">
              <a:off x="-381650" y="528176"/>
              <a:ext cx="1678823" cy="915524"/>
            </a:xfrm>
            <a:prstGeom prst="roundRect">
              <a:avLst>
                <a:gd name="adj" fmla="val 27506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Google Shape;102;p18"/>
            <p:cNvSpPr txBox="1"/>
            <p:nvPr/>
          </p:nvSpPr>
          <p:spPr>
            <a:xfrm rot="5400000">
              <a:off x="-494970" y="684846"/>
              <a:ext cx="1971876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CNN</a:t>
              </a:r>
            </a:p>
          </p:txBody>
        </p:sp>
      </p:grpSp>
      <p:sp>
        <p:nvSpPr>
          <p:cNvPr id="861" name="Line"/>
          <p:cNvSpPr/>
          <p:nvPr/>
        </p:nvSpPr>
        <p:spPr>
          <a:xfrm>
            <a:off x="9314351" y="9145836"/>
            <a:ext cx="235378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2" name="Line"/>
          <p:cNvSpPr/>
          <p:nvPr/>
        </p:nvSpPr>
        <p:spPr>
          <a:xfrm flipV="1">
            <a:off x="9564336" y="6500161"/>
            <a:ext cx="2" cy="2664946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3" name="Line"/>
          <p:cNvSpPr/>
          <p:nvPr/>
        </p:nvSpPr>
        <p:spPr>
          <a:xfrm>
            <a:off x="9291197" y="6510483"/>
            <a:ext cx="281686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66" name="Group"/>
          <p:cNvGrpSpPr/>
          <p:nvPr/>
        </p:nvGrpSpPr>
        <p:grpSpPr>
          <a:xfrm>
            <a:off x="11351708" y="6398062"/>
            <a:ext cx="1301547" cy="2869143"/>
            <a:chOff x="0" y="0"/>
            <a:chExt cx="1301545" cy="2869142"/>
          </a:xfrm>
        </p:grpSpPr>
        <p:sp>
          <p:nvSpPr>
            <p:cNvPr id="864" name="Rounded Rectangle"/>
            <p:cNvSpPr/>
            <p:nvPr/>
          </p:nvSpPr>
          <p:spPr>
            <a:xfrm rot="5400000">
              <a:off x="-608017" y="783799"/>
              <a:ext cx="2517580" cy="1301546"/>
            </a:xfrm>
            <a:prstGeom prst="roundRect">
              <a:avLst>
                <a:gd name="adj" fmla="val 19348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Google Shape;102;p18"/>
            <p:cNvSpPr txBox="1"/>
            <p:nvPr/>
          </p:nvSpPr>
          <p:spPr>
            <a:xfrm rot="5400000">
              <a:off x="-730094" y="846247"/>
              <a:ext cx="2869143" cy="1176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Scoring</a:t>
              </a:r>
            </a:p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Function </a:t>
              </a:r>
              <a14:m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</m:oMath>
              </a14:m>
            </a:p>
          </p:txBody>
        </p:sp>
      </p:grpSp>
      <p:sp>
        <p:nvSpPr>
          <p:cNvPr id="867" name="Cancel"/>
          <p:cNvSpPr/>
          <p:nvPr/>
        </p:nvSpPr>
        <p:spPr>
          <a:xfrm>
            <a:off x="13432820" y="7407951"/>
            <a:ext cx="659996" cy="66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4" y="1006"/>
                  <a:pt x="2882" y="3016"/>
                </a:cubicBezTo>
                <a:cubicBezTo>
                  <a:pt x="-960" y="7037"/>
                  <a:pt x="-960" y="13558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8"/>
                  <a:pt x="20640" y="7037"/>
                  <a:pt x="16798" y="3016"/>
                </a:cubicBezTo>
                <a:cubicBezTo>
                  <a:pt x="14876" y="1006"/>
                  <a:pt x="12358" y="0"/>
                  <a:pt x="9840" y="0"/>
                </a:cubicBezTo>
                <a:close/>
                <a:moveTo>
                  <a:pt x="6166" y="4684"/>
                </a:moveTo>
                <a:cubicBezTo>
                  <a:pt x="6181" y="4684"/>
                  <a:pt x="6195" y="4690"/>
                  <a:pt x="6206" y="4702"/>
                </a:cubicBezTo>
                <a:lnTo>
                  <a:pt x="9800" y="8462"/>
                </a:lnTo>
                <a:cubicBezTo>
                  <a:pt x="9823" y="8486"/>
                  <a:pt x="9859" y="8486"/>
                  <a:pt x="9882" y="8462"/>
                </a:cubicBezTo>
                <a:lnTo>
                  <a:pt x="13475" y="4702"/>
                </a:lnTo>
                <a:cubicBezTo>
                  <a:pt x="13498" y="4678"/>
                  <a:pt x="13534" y="4678"/>
                  <a:pt x="13557" y="4702"/>
                </a:cubicBezTo>
                <a:lnTo>
                  <a:pt x="15187" y="6408"/>
                </a:lnTo>
                <a:cubicBezTo>
                  <a:pt x="15210" y="6432"/>
                  <a:pt x="15210" y="6471"/>
                  <a:pt x="15187" y="6495"/>
                </a:cubicBezTo>
                <a:lnTo>
                  <a:pt x="11594" y="10254"/>
                </a:lnTo>
                <a:cubicBezTo>
                  <a:pt x="11571" y="10278"/>
                  <a:pt x="11571" y="10317"/>
                  <a:pt x="11594" y="10341"/>
                </a:cubicBezTo>
                <a:lnTo>
                  <a:pt x="15187" y="14100"/>
                </a:lnTo>
                <a:cubicBezTo>
                  <a:pt x="15210" y="14124"/>
                  <a:pt x="15210" y="14162"/>
                  <a:pt x="15187" y="14186"/>
                </a:cubicBezTo>
                <a:lnTo>
                  <a:pt x="13557" y="15892"/>
                </a:lnTo>
                <a:cubicBezTo>
                  <a:pt x="13534" y="15916"/>
                  <a:pt x="13498" y="15916"/>
                  <a:pt x="13475" y="15892"/>
                </a:cubicBezTo>
                <a:lnTo>
                  <a:pt x="9882" y="12133"/>
                </a:lnTo>
                <a:cubicBezTo>
                  <a:pt x="9859" y="12109"/>
                  <a:pt x="9823" y="12109"/>
                  <a:pt x="9800" y="12133"/>
                </a:cubicBezTo>
                <a:lnTo>
                  <a:pt x="6206" y="15892"/>
                </a:lnTo>
                <a:cubicBezTo>
                  <a:pt x="6184" y="15916"/>
                  <a:pt x="6148" y="15916"/>
                  <a:pt x="6125" y="15892"/>
                </a:cubicBezTo>
                <a:lnTo>
                  <a:pt x="4494" y="14186"/>
                </a:lnTo>
                <a:cubicBezTo>
                  <a:pt x="4472" y="14162"/>
                  <a:pt x="4472" y="14124"/>
                  <a:pt x="4494" y="14100"/>
                </a:cubicBezTo>
                <a:lnTo>
                  <a:pt x="8086" y="10341"/>
                </a:lnTo>
                <a:cubicBezTo>
                  <a:pt x="8109" y="10317"/>
                  <a:pt x="8109" y="10278"/>
                  <a:pt x="8086" y="10254"/>
                </a:cubicBezTo>
                <a:lnTo>
                  <a:pt x="4494" y="6495"/>
                </a:lnTo>
                <a:cubicBezTo>
                  <a:pt x="4472" y="6471"/>
                  <a:pt x="4472" y="6432"/>
                  <a:pt x="4494" y="6408"/>
                </a:cubicBezTo>
                <a:lnTo>
                  <a:pt x="6125" y="4702"/>
                </a:lnTo>
                <a:cubicBezTo>
                  <a:pt x="6136" y="4690"/>
                  <a:pt x="6152" y="4684"/>
                  <a:pt x="6166" y="4684"/>
                </a:cubicBezTo>
                <a:close/>
              </a:path>
            </a:pathLst>
          </a:custGeom>
          <a:solidFill>
            <a:srgbClr val="595959"/>
          </a:solidFill>
          <a:ln w="6350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8" name="Line"/>
          <p:cNvSpPr/>
          <p:nvPr/>
        </p:nvSpPr>
        <p:spPr>
          <a:xfrm>
            <a:off x="12749652" y="7781791"/>
            <a:ext cx="56452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69" name="Line"/>
          <p:cNvSpPr/>
          <p:nvPr/>
        </p:nvSpPr>
        <p:spPr>
          <a:xfrm>
            <a:off x="14329624" y="7765770"/>
            <a:ext cx="56452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0" name="Line"/>
          <p:cNvSpPr/>
          <p:nvPr/>
        </p:nvSpPr>
        <p:spPr>
          <a:xfrm flipV="1">
            <a:off x="13762832" y="8159609"/>
            <a:ext cx="2" cy="564524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73" name="Group"/>
          <p:cNvGrpSpPr/>
          <p:nvPr/>
        </p:nvGrpSpPr>
        <p:grpSpPr>
          <a:xfrm>
            <a:off x="14977670" y="6170923"/>
            <a:ext cx="1218544" cy="3134065"/>
            <a:chOff x="0" y="0"/>
            <a:chExt cx="1218542" cy="3134063"/>
          </a:xfrm>
        </p:grpSpPr>
        <p:sp>
          <p:nvSpPr>
            <p:cNvPr id="871" name="Rounded Rectangle"/>
            <p:cNvSpPr/>
            <p:nvPr/>
          </p:nvSpPr>
          <p:spPr>
            <a:xfrm rot="5400000">
              <a:off x="-720893" y="928576"/>
              <a:ext cx="2660329" cy="1218543"/>
            </a:xfrm>
            <a:prstGeom prst="roundRect">
              <a:avLst>
                <a:gd name="adj" fmla="val 27343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2" name="Google Shape;127;p19"/>
            <p:cNvSpPr txBox="1"/>
            <p:nvPr/>
          </p:nvSpPr>
          <p:spPr>
            <a:xfrm rot="5400000">
              <a:off x="-876388" y="1050040"/>
              <a:ext cx="3134064" cy="1033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Upsampling</a:t>
              </a:r>
            </a:p>
            <a:p>
              <a: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Layer</a:t>
              </a:r>
            </a:p>
          </p:txBody>
        </p:sp>
      </p:grpSp>
      <p:sp>
        <p:nvSpPr>
          <p:cNvPr id="874" name="Line"/>
          <p:cNvSpPr/>
          <p:nvPr/>
        </p:nvSpPr>
        <p:spPr>
          <a:xfrm>
            <a:off x="16170267" y="7737954"/>
            <a:ext cx="397636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75" name="Snowflake"/>
          <p:cNvSpPr/>
          <p:nvPr/>
        </p:nvSpPr>
        <p:spPr>
          <a:xfrm>
            <a:off x="15632196" y="5964030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6" name="Snowflake"/>
          <p:cNvSpPr/>
          <p:nvPr/>
        </p:nvSpPr>
        <p:spPr>
          <a:xfrm>
            <a:off x="14300372" y="8477390"/>
            <a:ext cx="622996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7" name="Google Shape;127;p19"/>
          <p:cNvSpPr txBox="1"/>
          <p:nvPr/>
        </p:nvSpPr>
        <p:spPr>
          <a:xfrm rot="5400000">
            <a:off x="5447958" y="11609097"/>
            <a:ext cx="3979314" cy="103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Previous</a:t>
            </a:r>
          </a:p>
          <a:p>
            <a: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Action</a:t>
            </a:r>
          </a:p>
        </p:txBody>
      </p:sp>
      <p:sp>
        <p:nvSpPr>
          <p:cNvPr id="878" name="Line"/>
          <p:cNvSpPr/>
          <p:nvPr/>
        </p:nvSpPr>
        <p:spPr>
          <a:xfrm>
            <a:off x="8111015" y="12126089"/>
            <a:ext cx="293852" cy="2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81" name="Group"/>
          <p:cNvGrpSpPr/>
          <p:nvPr/>
        </p:nvGrpSpPr>
        <p:grpSpPr>
          <a:xfrm>
            <a:off x="8425750" y="10793617"/>
            <a:ext cx="887847" cy="2664947"/>
            <a:chOff x="0" y="0"/>
            <a:chExt cx="887845" cy="2664946"/>
          </a:xfrm>
        </p:grpSpPr>
        <p:sp>
          <p:nvSpPr>
            <p:cNvPr id="879" name="Rounded Rectangle"/>
            <p:cNvSpPr/>
            <p:nvPr/>
          </p:nvSpPr>
          <p:spPr>
            <a:xfrm rot="5400000">
              <a:off x="-613735" y="888549"/>
              <a:ext cx="2115316" cy="887847"/>
            </a:xfrm>
            <a:prstGeom prst="roundRect">
              <a:avLst>
                <a:gd name="adj" fmla="val 28363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0" name="Google Shape;102;p18"/>
            <p:cNvSpPr txBox="1"/>
            <p:nvPr/>
          </p:nvSpPr>
          <p:spPr>
            <a:xfrm rot="5400000">
              <a:off x="-835168" y="1031381"/>
              <a:ext cx="2664947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</p:grpSp>
      <p:sp>
        <p:nvSpPr>
          <p:cNvPr id="882" name="Line"/>
          <p:cNvSpPr/>
          <p:nvPr/>
        </p:nvSpPr>
        <p:spPr>
          <a:xfrm>
            <a:off x="9314351" y="12044099"/>
            <a:ext cx="1656101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3" name="Line"/>
          <p:cNvSpPr/>
          <p:nvPr/>
        </p:nvSpPr>
        <p:spPr>
          <a:xfrm flipV="1">
            <a:off x="10926136" y="8306304"/>
            <a:ext cx="2" cy="3718539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4" name="Line"/>
          <p:cNvSpPr/>
          <p:nvPr/>
        </p:nvSpPr>
        <p:spPr>
          <a:xfrm>
            <a:off x="10926136" y="8328335"/>
            <a:ext cx="41833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5" name="Line"/>
          <p:cNvSpPr/>
          <p:nvPr/>
        </p:nvSpPr>
        <p:spPr>
          <a:xfrm flipV="1">
            <a:off x="17150675" y="5790701"/>
            <a:ext cx="2" cy="618623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6" name="Line"/>
          <p:cNvSpPr/>
          <p:nvPr/>
        </p:nvSpPr>
        <p:spPr>
          <a:xfrm>
            <a:off x="17125057" y="5766527"/>
            <a:ext cx="683684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7" name="Line"/>
          <p:cNvSpPr/>
          <p:nvPr/>
        </p:nvSpPr>
        <p:spPr>
          <a:xfrm flipV="1">
            <a:off x="17784069" y="5788701"/>
            <a:ext cx="2" cy="389494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8" name="Line"/>
          <p:cNvSpPr/>
          <p:nvPr/>
        </p:nvSpPr>
        <p:spPr>
          <a:xfrm>
            <a:off x="17148454" y="9709381"/>
            <a:ext cx="636891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9" name="Line"/>
          <p:cNvSpPr/>
          <p:nvPr/>
        </p:nvSpPr>
        <p:spPr>
          <a:xfrm flipV="1">
            <a:off x="17150675" y="9240812"/>
            <a:ext cx="2" cy="453265"/>
          </a:xfrm>
          <a:prstGeom prst="line">
            <a:avLst/>
          </a:prstGeom>
          <a:ln w="38100">
            <a:solidFill>
              <a:srgbClr val="90909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0" name="Equation"/>
          <p:cNvSpPr txBox="1"/>
          <p:nvPr/>
        </p:nvSpPr>
        <p:spPr>
          <a:xfrm>
            <a:off x="17877909" y="7083542"/>
            <a:ext cx="265672" cy="3192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</m:oMath>
              </m:oMathPara>
            </a14:m>
            <a:endParaRPr sz="5700"/>
          </a:p>
        </p:txBody>
      </p:sp>
      <p:grpSp>
        <p:nvGrpSpPr>
          <p:cNvPr id="893" name="Group"/>
          <p:cNvGrpSpPr/>
          <p:nvPr/>
        </p:nvGrpSpPr>
        <p:grpSpPr>
          <a:xfrm>
            <a:off x="16586315" y="6044376"/>
            <a:ext cx="1191680" cy="3383594"/>
            <a:chOff x="0" y="0"/>
            <a:chExt cx="1191679" cy="3383593"/>
          </a:xfrm>
        </p:grpSpPr>
        <p:sp>
          <p:nvSpPr>
            <p:cNvPr id="891" name="Rounded Rectangle"/>
            <p:cNvSpPr/>
            <p:nvPr/>
          </p:nvSpPr>
          <p:spPr>
            <a:xfrm rot="5400000">
              <a:off x="-957090" y="1127438"/>
              <a:ext cx="3042896" cy="1128718"/>
            </a:xfrm>
            <a:prstGeom prst="roundRect">
              <a:avLst>
                <a:gd name="adj" fmla="val 22210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2" name="Google Shape;102;p18"/>
            <p:cNvSpPr txBox="1"/>
            <p:nvPr/>
          </p:nvSpPr>
          <p:spPr>
            <a:xfrm rot="5400000">
              <a:off x="-1038076" y="1153837"/>
              <a:ext cx="3383594" cy="1075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Recurrent</a:t>
              </a:r>
            </a:p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State Encoder</a:t>
              </a:r>
            </a:p>
          </p:txBody>
        </p:sp>
      </p:grpSp>
      <p:sp>
        <p:nvSpPr>
          <p:cNvPr id="894" name="Line"/>
          <p:cNvSpPr/>
          <p:nvPr/>
        </p:nvSpPr>
        <p:spPr>
          <a:xfrm>
            <a:off x="17671496" y="7707430"/>
            <a:ext cx="519291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897" name="Group"/>
          <p:cNvGrpSpPr/>
          <p:nvPr/>
        </p:nvGrpSpPr>
        <p:grpSpPr>
          <a:xfrm>
            <a:off x="18224528" y="6345446"/>
            <a:ext cx="800395" cy="2781453"/>
            <a:chOff x="0" y="0"/>
            <a:chExt cx="800394" cy="2781452"/>
          </a:xfrm>
        </p:grpSpPr>
        <p:sp>
          <p:nvSpPr>
            <p:cNvPr id="895" name="Rounded Rectangle"/>
            <p:cNvSpPr/>
            <p:nvPr/>
          </p:nvSpPr>
          <p:spPr>
            <a:xfrm rot="5400000">
              <a:off x="-768718" y="990528"/>
              <a:ext cx="2337830" cy="800395"/>
            </a:xfrm>
            <a:prstGeom prst="roundRect">
              <a:avLst>
                <a:gd name="adj" fmla="val 31463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6" name="Google Shape;102;p18"/>
            <p:cNvSpPr txBox="1"/>
            <p:nvPr/>
          </p:nvSpPr>
          <p:spPr>
            <a:xfrm rot="5400000">
              <a:off x="-920771" y="1089634"/>
              <a:ext cx="2781453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Actor-Critic</a:t>
              </a:r>
            </a:p>
          </p:txBody>
        </p:sp>
      </p:grpSp>
      <p:sp>
        <p:nvSpPr>
          <p:cNvPr id="898" name="Line"/>
          <p:cNvSpPr/>
          <p:nvPr/>
        </p:nvSpPr>
        <p:spPr>
          <a:xfrm>
            <a:off x="14798664" y="11124231"/>
            <a:ext cx="4557298" cy="2"/>
          </a:xfrm>
          <a:prstGeom prst="line">
            <a:avLst/>
          </a:prstGeom>
          <a:ln w="50800">
            <a:solidFill>
              <a:srgbClr val="B516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9" name="Snowflake"/>
          <p:cNvSpPr/>
          <p:nvPr/>
        </p:nvSpPr>
        <p:spPr>
          <a:xfrm>
            <a:off x="17293169" y="5964030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0" name="Snowflake"/>
          <p:cNvSpPr/>
          <p:nvPr/>
        </p:nvSpPr>
        <p:spPr>
          <a:xfrm>
            <a:off x="18579106" y="5964030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1" name="Line"/>
          <p:cNvSpPr/>
          <p:nvPr/>
        </p:nvSpPr>
        <p:spPr>
          <a:xfrm flipV="1">
            <a:off x="19368720" y="10820071"/>
            <a:ext cx="2" cy="319242"/>
          </a:xfrm>
          <a:prstGeom prst="line">
            <a:avLst/>
          </a:prstGeom>
          <a:ln w="50800">
            <a:solidFill>
              <a:srgbClr val="B516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2" name="Line"/>
          <p:cNvSpPr/>
          <p:nvPr/>
        </p:nvSpPr>
        <p:spPr>
          <a:xfrm flipV="1">
            <a:off x="14824064" y="10820071"/>
            <a:ext cx="2" cy="319242"/>
          </a:xfrm>
          <a:prstGeom prst="line">
            <a:avLst/>
          </a:prstGeom>
          <a:ln w="50800">
            <a:solidFill>
              <a:srgbClr val="B516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3" name="Google Shape;143;p19"/>
          <p:cNvSpPr txBox="1"/>
          <p:nvPr/>
        </p:nvSpPr>
        <p:spPr>
          <a:xfrm>
            <a:off x="14267383" y="11357130"/>
            <a:ext cx="5619858" cy="140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Decision-Making Modules</a:t>
            </a:r>
          </a:p>
        </p:txBody>
      </p:sp>
      <p:sp>
        <p:nvSpPr>
          <p:cNvPr id="904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905" name="Codebook embeddings generalize to new visual domains"/>
          <p:cNvSpPr txBox="1"/>
          <p:nvPr>
            <p:ph type="title"/>
          </p:nvPr>
        </p:nvSpPr>
        <p:spPr>
          <a:xfrm>
            <a:off x="1206500" y="656868"/>
            <a:ext cx="21971000" cy="3051737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 embeddings </a:t>
            </a:r>
            <a:r>
              <a:rPr b="1"/>
              <a:t>generalize to new visual domains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5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9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9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9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9" grpId="2"/>
      <p:bldP build="whole" bldLvl="1" animBg="1" rev="0" advAuto="0" spid="875" grpId="1"/>
      <p:bldP build="whole" bldLvl="1" animBg="1" rev="0" advAuto="0" spid="876" grpId="4"/>
      <p:bldP build="whole" bldLvl="1" animBg="1" rev="0" advAuto="0" spid="900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Line"/>
          <p:cNvSpPr/>
          <p:nvPr/>
        </p:nvSpPr>
        <p:spPr>
          <a:xfrm flipV="1">
            <a:off x="10950124" y="7832632"/>
            <a:ext cx="36270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10" name="Line"/>
          <p:cNvSpPr/>
          <p:nvPr/>
        </p:nvSpPr>
        <p:spPr>
          <a:xfrm flipV="1">
            <a:off x="9578161" y="7832632"/>
            <a:ext cx="418332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11" name="Line"/>
          <p:cNvSpPr/>
          <p:nvPr/>
        </p:nvSpPr>
        <p:spPr>
          <a:xfrm>
            <a:off x="7741491" y="6508760"/>
            <a:ext cx="529590" cy="2"/>
          </a:xfrm>
          <a:prstGeom prst="line">
            <a:avLst/>
          </a:prstGeom>
          <a:ln w="38100">
            <a:solidFill>
              <a:srgbClr val="21212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12" name="Google Shape;143;p19"/>
          <p:cNvSpPr txBox="1"/>
          <p:nvPr/>
        </p:nvSpPr>
        <p:spPr>
          <a:xfrm>
            <a:off x="7563474" y="3670277"/>
            <a:ext cx="5619858" cy="78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Adaptation Module</a:t>
            </a:r>
          </a:p>
        </p:txBody>
      </p:sp>
      <p:sp>
        <p:nvSpPr>
          <p:cNvPr id="913" name="Line"/>
          <p:cNvSpPr/>
          <p:nvPr/>
        </p:nvSpPr>
        <p:spPr>
          <a:xfrm>
            <a:off x="6150631" y="6512786"/>
            <a:ext cx="293852" cy="2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16" name="Group"/>
          <p:cNvGrpSpPr/>
          <p:nvPr/>
        </p:nvGrpSpPr>
        <p:grpSpPr>
          <a:xfrm>
            <a:off x="6675461" y="7074387"/>
            <a:ext cx="1225571" cy="4567006"/>
            <a:chOff x="0" y="0"/>
            <a:chExt cx="1225569" cy="4567004"/>
          </a:xfrm>
        </p:grpSpPr>
        <p:sp>
          <p:nvSpPr>
            <p:cNvPr id="914" name="Google Shape;127;p19"/>
            <p:cNvSpPr txBox="1"/>
            <p:nvPr/>
          </p:nvSpPr>
          <p:spPr>
            <a:xfrm rot="5400000">
              <a:off x="-1359025" y="1982410"/>
              <a:ext cx="4567005" cy="602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b="1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Goal</a:t>
              </a:r>
              <a:r>
                <a:rPr b="0"/>
                <a:t>: Chair</a:t>
              </a:r>
            </a:p>
          </p:txBody>
        </p:sp>
        <p:sp>
          <p:nvSpPr>
            <p:cNvPr id="915" name="Equation"/>
            <p:cNvSpPr txBox="1"/>
            <p:nvPr/>
          </p:nvSpPr>
          <p:spPr>
            <a:xfrm rot="5400000">
              <a:off x="-1175678" y="2271796"/>
              <a:ext cx="2745183" cy="39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xmlns:a="http://schemas.openxmlformats.org/drawingml/2006/main"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m:oMathPara>
              </a14:m>
              <a:endParaRPr sz="3500"/>
            </a:p>
          </p:txBody>
        </p:sp>
      </p:grpSp>
      <p:sp>
        <p:nvSpPr>
          <p:cNvPr id="917" name="Google Shape;127;p19"/>
          <p:cNvSpPr txBox="1"/>
          <p:nvPr/>
        </p:nvSpPr>
        <p:spPr>
          <a:xfrm rot="5400000">
            <a:off x="3984631" y="6207669"/>
            <a:ext cx="3718538" cy="6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 Frame</a:t>
            </a:r>
          </a:p>
        </p:txBody>
      </p:sp>
      <p:sp>
        <p:nvSpPr>
          <p:cNvPr id="918" name="Rounded Rectangle"/>
          <p:cNvSpPr/>
          <p:nvPr/>
        </p:nvSpPr>
        <p:spPr>
          <a:xfrm rot="5400000">
            <a:off x="6025734" y="5862015"/>
            <a:ext cx="2115314" cy="1301545"/>
          </a:xfrm>
          <a:prstGeom prst="roundRect">
            <a:avLst>
              <a:gd name="adj" fmla="val 19348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19" name="Google Shape;102;p18"/>
          <p:cNvSpPr txBox="1"/>
          <p:nvPr/>
        </p:nvSpPr>
        <p:spPr>
          <a:xfrm rot="5400000">
            <a:off x="5816088" y="5974828"/>
            <a:ext cx="2517578" cy="10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CLIP</a:t>
            </a:r>
          </a:p>
          <a:p>
            <a:pPr defTabSz="914400">
              <a:lnSpc>
                <a:spcPct val="11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ResNet</a:t>
            </a:r>
          </a:p>
        </p:txBody>
      </p:sp>
      <p:grpSp>
        <p:nvGrpSpPr>
          <p:cNvPr id="922" name="Group"/>
          <p:cNvGrpSpPr/>
          <p:nvPr/>
        </p:nvGrpSpPr>
        <p:grpSpPr>
          <a:xfrm>
            <a:off x="8397167" y="7813364"/>
            <a:ext cx="887847" cy="2664947"/>
            <a:chOff x="0" y="0"/>
            <a:chExt cx="887845" cy="2664946"/>
          </a:xfrm>
        </p:grpSpPr>
        <p:sp>
          <p:nvSpPr>
            <p:cNvPr id="920" name="Rounded Rectangle"/>
            <p:cNvSpPr/>
            <p:nvPr/>
          </p:nvSpPr>
          <p:spPr>
            <a:xfrm rot="5400000">
              <a:off x="-613735" y="888549"/>
              <a:ext cx="2115316" cy="887847"/>
            </a:xfrm>
            <a:prstGeom prst="roundRect">
              <a:avLst>
                <a:gd name="adj" fmla="val 28363"/>
              </a:avLst>
            </a:prstGeom>
            <a:solidFill>
              <a:srgbClr val="FFDE8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1" name="Google Shape;102;p18"/>
            <p:cNvSpPr txBox="1"/>
            <p:nvPr/>
          </p:nvSpPr>
          <p:spPr>
            <a:xfrm rot="5400000">
              <a:off x="-832814" y="1031381"/>
              <a:ext cx="2664947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</p:grpSp>
      <p:sp>
        <p:nvSpPr>
          <p:cNvPr id="923" name="Snowflake"/>
          <p:cNvSpPr/>
          <p:nvPr/>
        </p:nvSpPr>
        <p:spPr>
          <a:xfrm>
            <a:off x="7249131" y="5086751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4" name="Line"/>
          <p:cNvSpPr/>
          <p:nvPr/>
        </p:nvSpPr>
        <p:spPr>
          <a:xfrm>
            <a:off x="8111015" y="9145836"/>
            <a:ext cx="293852" cy="2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27" name="Group"/>
          <p:cNvGrpSpPr/>
          <p:nvPr/>
        </p:nvGrpSpPr>
        <p:grpSpPr>
          <a:xfrm>
            <a:off x="8363419" y="5519278"/>
            <a:ext cx="915524" cy="1971877"/>
            <a:chOff x="0" y="0"/>
            <a:chExt cx="915522" cy="1971875"/>
          </a:xfrm>
        </p:grpSpPr>
        <p:sp>
          <p:nvSpPr>
            <p:cNvPr id="925" name="Rounded Rectangle"/>
            <p:cNvSpPr/>
            <p:nvPr/>
          </p:nvSpPr>
          <p:spPr>
            <a:xfrm rot="5400000">
              <a:off x="-381650" y="528176"/>
              <a:ext cx="1678823" cy="915524"/>
            </a:xfrm>
            <a:prstGeom prst="roundRect">
              <a:avLst>
                <a:gd name="adj" fmla="val 27506"/>
              </a:avLst>
            </a:prstGeom>
            <a:solidFill>
              <a:srgbClr val="FFDE8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6" name="Google Shape;102;p18"/>
            <p:cNvSpPr txBox="1"/>
            <p:nvPr/>
          </p:nvSpPr>
          <p:spPr>
            <a:xfrm rot="5400000">
              <a:off x="-480511" y="684846"/>
              <a:ext cx="1971876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CNN</a:t>
              </a:r>
            </a:p>
          </p:txBody>
        </p:sp>
      </p:grpSp>
      <p:grpSp>
        <p:nvGrpSpPr>
          <p:cNvPr id="930" name="Group"/>
          <p:cNvGrpSpPr/>
          <p:nvPr/>
        </p:nvGrpSpPr>
        <p:grpSpPr>
          <a:xfrm>
            <a:off x="8386598" y="4591613"/>
            <a:ext cx="4083181" cy="752876"/>
            <a:chOff x="0" y="0"/>
            <a:chExt cx="4083180" cy="752875"/>
          </a:xfrm>
        </p:grpSpPr>
        <p:sp>
          <p:nvSpPr>
            <p:cNvPr id="928" name="Line"/>
            <p:cNvSpPr/>
            <p:nvPr/>
          </p:nvSpPr>
          <p:spPr>
            <a:xfrm>
              <a:off x="-1" y="-1"/>
              <a:ext cx="2043140" cy="75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9" name="Line"/>
            <p:cNvSpPr/>
            <p:nvPr/>
          </p:nvSpPr>
          <p:spPr>
            <a:xfrm flipH="1">
              <a:off x="2040040" y="-1"/>
              <a:ext cx="2043141" cy="75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931" name="Rounded Rectangle"/>
          <p:cNvSpPr/>
          <p:nvPr/>
        </p:nvSpPr>
        <p:spPr>
          <a:xfrm>
            <a:off x="12653309" y="8849186"/>
            <a:ext cx="2219053" cy="1202441"/>
          </a:xfrm>
          <a:prstGeom prst="roundRect">
            <a:avLst>
              <a:gd name="adj" fmla="val 33878"/>
            </a:avLst>
          </a:prstGeom>
          <a:solidFill>
            <a:srgbClr val="DDDDDD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32" name="Google Shape;143;p19"/>
          <p:cNvSpPr txBox="1"/>
          <p:nvPr/>
        </p:nvSpPr>
        <p:spPr>
          <a:xfrm>
            <a:off x="12206968" y="9118816"/>
            <a:ext cx="3111737" cy="598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lvl="1" defTabSz="914400">
              <a:defRPr b="1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Codebook  </a:t>
            </a:r>
          </a:p>
        </p:txBody>
      </p:sp>
      <p:grpSp>
        <p:nvGrpSpPr>
          <p:cNvPr id="935" name="Group"/>
          <p:cNvGrpSpPr/>
          <p:nvPr/>
        </p:nvGrpSpPr>
        <p:grpSpPr>
          <a:xfrm>
            <a:off x="9970425" y="6852411"/>
            <a:ext cx="915524" cy="1971877"/>
            <a:chOff x="0" y="0"/>
            <a:chExt cx="915522" cy="1971875"/>
          </a:xfrm>
        </p:grpSpPr>
        <p:sp>
          <p:nvSpPr>
            <p:cNvPr id="933" name="Rounded Rectangle"/>
            <p:cNvSpPr/>
            <p:nvPr/>
          </p:nvSpPr>
          <p:spPr>
            <a:xfrm rot="5400000">
              <a:off x="-381650" y="528176"/>
              <a:ext cx="1678823" cy="915524"/>
            </a:xfrm>
            <a:prstGeom prst="roundRect">
              <a:avLst>
                <a:gd name="adj" fmla="val 27506"/>
              </a:avLst>
            </a:prstGeom>
            <a:solidFill>
              <a:srgbClr val="FFDE8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4" name="Google Shape;102;p18"/>
            <p:cNvSpPr txBox="1"/>
            <p:nvPr/>
          </p:nvSpPr>
          <p:spPr>
            <a:xfrm rot="5400000">
              <a:off x="-494970" y="684846"/>
              <a:ext cx="1971876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CNN</a:t>
              </a:r>
            </a:p>
          </p:txBody>
        </p:sp>
      </p:grpSp>
      <p:sp>
        <p:nvSpPr>
          <p:cNvPr id="936" name="Line"/>
          <p:cNvSpPr/>
          <p:nvPr/>
        </p:nvSpPr>
        <p:spPr>
          <a:xfrm>
            <a:off x="9314351" y="9145836"/>
            <a:ext cx="235378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37" name="Line"/>
          <p:cNvSpPr/>
          <p:nvPr/>
        </p:nvSpPr>
        <p:spPr>
          <a:xfrm flipV="1">
            <a:off x="9564336" y="6500161"/>
            <a:ext cx="2" cy="2664946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38" name="Line"/>
          <p:cNvSpPr/>
          <p:nvPr/>
        </p:nvSpPr>
        <p:spPr>
          <a:xfrm>
            <a:off x="9291197" y="6510483"/>
            <a:ext cx="281686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41" name="Group"/>
          <p:cNvGrpSpPr/>
          <p:nvPr/>
        </p:nvGrpSpPr>
        <p:grpSpPr>
          <a:xfrm>
            <a:off x="11351708" y="6398062"/>
            <a:ext cx="1301547" cy="2869143"/>
            <a:chOff x="0" y="0"/>
            <a:chExt cx="1301545" cy="2869142"/>
          </a:xfrm>
        </p:grpSpPr>
        <p:sp>
          <p:nvSpPr>
            <p:cNvPr id="939" name="Rounded Rectangle"/>
            <p:cNvSpPr/>
            <p:nvPr/>
          </p:nvSpPr>
          <p:spPr>
            <a:xfrm rot="5400000">
              <a:off x="-608017" y="783799"/>
              <a:ext cx="2517580" cy="1301546"/>
            </a:xfrm>
            <a:prstGeom prst="roundRect">
              <a:avLst>
                <a:gd name="adj" fmla="val 19348"/>
              </a:avLst>
            </a:prstGeom>
            <a:solidFill>
              <a:srgbClr val="FFDE8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0" name="Google Shape;102;p18"/>
            <p:cNvSpPr txBox="1"/>
            <p:nvPr/>
          </p:nvSpPr>
          <p:spPr>
            <a:xfrm rot="5400000">
              <a:off x="-730094" y="846247"/>
              <a:ext cx="2869143" cy="1176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Scoring</a:t>
              </a:r>
            </a:p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Function </a:t>
              </a:r>
              <a14:m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</m:oMath>
              </a14:m>
            </a:p>
          </p:txBody>
        </p:sp>
      </p:grpSp>
      <p:sp>
        <p:nvSpPr>
          <p:cNvPr id="942" name="Cancel"/>
          <p:cNvSpPr/>
          <p:nvPr/>
        </p:nvSpPr>
        <p:spPr>
          <a:xfrm>
            <a:off x="13432820" y="7407951"/>
            <a:ext cx="659996" cy="66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40" y="0"/>
                </a:moveTo>
                <a:cubicBezTo>
                  <a:pt x="7322" y="0"/>
                  <a:pt x="4804" y="1006"/>
                  <a:pt x="2882" y="3016"/>
                </a:cubicBezTo>
                <a:cubicBezTo>
                  <a:pt x="-960" y="7037"/>
                  <a:pt x="-960" y="13558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8"/>
                  <a:pt x="20640" y="7037"/>
                  <a:pt x="16798" y="3016"/>
                </a:cubicBezTo>
                <a:cubicBezTo>
                  <a:pt x="14876" y="1006"/>
                  <a:pt x="12358" y="0"/>
                  <a:pt x="9840" y="0"/>
                </a:cubicBezTo>
                <a:close/>
                <a:moveTo>
                  <a:pt x="6166" y="4684"/>
                </a:moveTo>
                <a:cubicBezTo>
                  <a:pt x="6181" y="4684"/>
                  <a:pt x="6195" y="4690"/>
                  <a:pt x="6206" y="4702"/>
                </a:cubicBezTo>
                <a:lnTo>
                  <a:pt x="9800" y="8462"/>
                </a:lnTo>
                <a:cubicBezTo>
                  <a:pt x="9823" y="8486"/>
                  <a:pt x="9859" y="8486"/>
                  <a:pt x="9882" y="8462"/>
                </a:cubicBezTo>
                <a:lnTo>
                  <a:pt x="13475" y="4702"/>
                </a:lnTo>
                <a:cubicBezTo>
                  <a:pt x="13498" y="4678"/>
                  <a:pt x="13534" y="4678"/>
                  <a:pt x="13557" y="4702"/>
                </a:cubicBezTo>
                <a:lnTo>
                  <a:pt x="15187" y="6408"/>
                </a:lnTo>
                <a:cubicBezTo>
                  <a:pt x="15210" y="6432"/>
                  <a:pt x="15210" y="6471"/>
                  <a:pt x="15187" y="6495"/>
                </a:cubicBezTo>
                <a:lnTo>
                  <a:pt x="11594" y="10254"/>
                </a:lnTo>
                <a:cubicBezTo>
                  <a:pt x="11571" y="10278"/>
                  <a:pt x="11571" y="10317"/>
                  <a:pt x="11594" y="10341"/>
                </a:cubicBezTo>
                <a:lnTo>
                  <a:pt x="15187" y="14100"/>
                </a:lnTo>
                <a:cubicBezTo>
                  <a:pt x="15210" y="14124"/>
                  <a:pt x="15210" y="14162"/>
                  <a:pt x="15187" y="14186"/>
                </a:cubicBezTo>
                <a:lnTo>
                  <a:pt x="13557" y="15892"/>
                </a:lnTo>
                <a:cubicBezTo>
                  <a:pt x="13534" y="15916"/>
                  <a:pt x="13498" y="15916"/>
                  <a:pt x="13475" y="15892"/>
                </a:cubicBezTo>
                <a:lnTo>
                  <a:pt x="9882" y="12133"/>
                </a:lnTo>
                <a:cubicBezTo>
                  <a:pt x="9859" y="12109"/>
                  <a:pt x="9823" y="12109"/>
                  <a:pt x="9800" y="12133"/>
                </a:cubicBezTo>
                <a:lnTo>
                  <a:pt x="6206" y="15892"/>
                </a:lnTo>
                <a:cubicBezTo>
                  <a:pt x="6184" y="15916"/>
                  <a:pt x="6148" y="15916"/>
                  <a:pt x="6125" y="15892"/>
                </a:cubicBezTo>
                <a:lnTo>
                  <a:pt x="4494" y="14186"/>
                </a:lnTo>
                <a:cubicBezTo>
                  <a:pt x="4472" y="14162"/>
                  <a:pt x="4472" y="14124"/>
                  <a:pt x="4494" y="14100"/>
                </a:cubicBezTo>
                <a:lnTo>
                  <a:pt x="8086" y="10341"/>
                </a:lnTo>
                <a:cubicBezTo>
                  <a:pt x="8109" y="10317"/>
                  <a:pt x="8109" y="10278"/>
                  <a:pt x="8086" y="10254"/>
                </a:cubicBezTo>
                <a:lnTo>
                  <a:pt x="4494" y="6495"/>
                </a:lnTo>
                <a:cubicBezTo>
                  <a:pt x="4472" y="6471"/>
                  <a:pt x="4472" y="6432"/>
                  <a:pt x="4494" y="6408"/>
                </a:cubicBezTo>
                <a:lnTo>
                  <a:pt x="6125" y="4702"/>
                </a:lnTo>
                <a:cubicBezTo>
                  <a:pt x="6136" y="4690"/>
                  <a:pt x="6152" y="4684"/>
                  <a:pt x="6166" y="4684"/>
                </a:cubicBezTo>
                <a:close/>
              </a:path>
            </a:pathLst>
          </a:custGeom>
          <a:solidFill>
            <a:srgbClr val="595959"/>
          </a:solidFill>
          <a:ln w="6350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43" name="Line"/>
          <p:cNvSpPr/>
          <p:nvPr/>
        </p:nvSpPr>
        <p:spPr>
          <a:xfrm>
            <a:off x="12749652" y="7781791"/>
            <a:ext cx="56452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44" name="Line"/>
          <p:cNvSpPr/>
          <p:nvPr/>
        </p:nvSpPr>
        <p:spPr>
          <a:xfrm>
            <a:off x="14329624" y="7765770"/>
            <a:ext cx="56452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45" name="Line"/>
          <p:cNvSpPr/>
          <p:nvPr/>
        </p:nvSpPr>
        <p:spPr>
          <a:xfrm flipV="1">
            <a:off x="13762832" y="8159609"/>
            <a:ext cx="2" cy="564524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48" name="Group"/>
          <p:cNvGrpSpPr/>
          <p:nvPr/>
        </p:nvGrpSpPr>
        <p:grpSpPr>
          <a:xfrm>
            <a:off x="14977670" y="6170923"/>
            <a:ext cx="1218544" cy="3134065"/>
            <a:chOff x="0" y="0"/>
            <a:chExt cx="1218542" cy="3134063"/>
          </a:xfrm>
        </p:grpSpPr>
        <p:sp>
          <p:nvSpPr>
            <p:cNvPr id="946" name="Rounded Rectangle"/>
            <p:cNvSpPr/>
            <p:nvPr/>
          </p:nvSpPr>
          <p:spPr>
            <a:xfrm rot="5400000">
              <a:off x="-720893" y="928576"/>
              <a:ext cx="2660329" cy="1218543"/>
            </a:xfrm>
            <a:prstGeom prst="roundRect">
              <a:avLst>
                <a:gd name="adj" fmla="val 27343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7" name="Google Shape;127;p19"/>
            <p:cNvSpPr txBox="1"/>
            <p:nvPr/>
          </p:nvSpPr>
          <p:spPr>
            <a:xfrm rot="5400000">
              <a:off x="-876388" y="1050040"/>
              <a:ext cx="3134064" cy="1033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Upsampling</a:t>
              </a:r>
            </a:p>
            <a:p>
              <a: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Layer</a:t>
              </a:r>
            </a:p>
          </p:txBody>
        </p:sp>
      </p:grpSp>
      <p:sp>
        <p:nvSpPr>
          <p:cNvPr id="949" name="Line"/>
          <p:cNvSpPr/>
          <p:nvPr/>
        </p:nvSpPr>
        <p:spPr>
          <a:xfrm>
            <a:off x="16170267" y="7737954"/>
            <a:ext cx="397636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50" name="Snowflake"/>
          <p:cNvSpPr/>
          <p:nvPr/>
        </p:nvSpPr>
        <p:spPr>
          <a:xfrm>
            <a:off x="15632196" y="5964030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1" name="Snowflake"/>
          <p:cNvSpPr/>
          <p:nvPr/>
        </p:nvSpPr>
        <p:spPr>
          <a:xfrm>
            <a:off x="14300372" y="8477390"/>
            <a:ext cx="622996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2" name="Google Shape;127;p19"/>
          <p:cNvSpPr txBox="1"/>
          <p:nvPr/>
        </p:nvSpPr>
        <p:spPr>
          <a:xfrm rot="5400000">
            <a:off x="5447958" y="11609097"/>
            <a:ext cx="3979314" cy="1033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Previous</a:t>
            </a:r>
          </a:p>
          <a:p>
            <a:pPr defTabSz="914400"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Action</a:t>
            </a:r>
          </a:p>
        </p:txBody>
      </p:sp>
      <p:sp>
        <p:nvSpPr>
          <p:cNvPr id="953" name="Line"/>
          <p:cNvSpPr/>
          <p:nvPr/>
        </p:nvSpPr>
        <p:spPr>
          <a:xfrm>
            <a:off x="8111015" y="12126089"/>
            <a:ext cx="293852" cy="2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56" name="Group"/>
          <p:cNvGrpSpPr/>
          <p:nvPr/>
        </p:nvGrpSpPr>
        <p:grpSpPr>
          <a:xfrm>
            <a:off x="8425750" y="10793617"/>
            <a:ext cx="887847" cy="2664947"/>
            <a:chOff x="0" y="0"/>
            <a:chExt cx="887845" cy="2664946"/>
          </a:xfrm>
        </p:grpSpPr>
        <p:sp>
          <p:nvSpPr>
            <p:cNvPr id="954" name="Rounded Rectangle"/>
            <p:cNvSpPr/>
            <p:nvPr/>
          </p:nvSpPr>
          <p:spPr>
            <a:xfrm rot="5400000">
              <a:off x="-613735" y="888549"/>
              <a:ext cx="2115316" cy="887847"/>
            </a:xfrm>
            <a:prstGeom prst="roundRect">
              <a:avLst>
                <a:gd name="adj" fmla="val 28363"/>
              </a:avLst>
            </a:prstGeom>
            <a:solidFill>
              <a:srgbClr val="FFDE8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5" name="Google Shape;102;p18"/>
            <p:cNvSpPr txBox="1"/>
            <p:nvPr/>
          </p:nvSpPr>
          <p:spPr>
            <a:xfrm rot="5400000">
              <a:off x="-835168" y="1031381"/>
              <a:ext cx="2664947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Embedder</a:t>
              </a:r>
            </a:p>
          </p:txBody>
        </p:sp>
      </p:grpSp>
      <p:sp>
        <p:nvSpPr>
          <p:cNvPr id="957" name="Line"/>
          <p:cNvSpPr/>
          <p:nvPr/>
        </p:nvSpPr>
        <p:spPr>
          <a:xfrm>
            <a:off x="9314351" y="12044099"/>
            <a:ext cx="1656101" cy="2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58" name="Line"/>
          <p:cNvSpPr/>
          <p:nvPr/>
        </p:nvSpPr>
        <p:spPr>
          <a:xfrm flipV="1">
            <a:off x="10926136" y="8306304"/>
            <a:ext cx="2" cy="3718539"/>
          </a:xfrm>
          <a:prstGeom prst="line">
            <a:avLst/>
          </a:prstGeom>
          <a:ln w="38100">
            <a:solidFill>
              <a:srgbClr val="21212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59" name="Line"/>
          <p:cNvSpPr/>
          <p:nvPr/>
        </p:nvSpPr>
        <p:spPr>
          <a:xfrm>
            <a:off x="10926136" y="8328335"/>
            <a:ext cx="418333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0" name="Line"/>
          <p:cNvSpPr/>
          <p:nvPr/>
        </p:nvSpPr>
        <p:spPr>
          <a:xfrm flipV="1">
            <a:off x="17150675" y="5790701"/>
            <a:ext cx="2" cy="618623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1" name="Line"/>
          <p:cNvSpPr/>
          <p:nvPr/>
        </p:nvSpPr>
        <p:spPr>
          <a:xfrm>
            <a:off x="17125057" y="5766527"/>
            <a:ext cx="683684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2" name="Line"/>
          <p:cNvSpPr/>
          <p:nvPr/>
        </p:nvSpPr>
        <p:spPr>
          <a:xfrm flipV="1">
            <a:off x="17784069" y="5788701"/>
            <a:ext cx="2" cy="389494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3" name="Line"/>
          <p:cNvSpPr/>
          <p:nvPr/>
        </p:nvSpPr>
        <p:spPr>
          <a:xfrm>
            <a:off x="17148454" y="9709381"/>
            <a:ext cx="636891" cy="2"/>
          </a:xfrm>
          <a:prstGeom prst="line">
            <a:avLst/>
          </a:prstGeom>
          <a:ln w="38100">
            <a:solidFill>
              <a:srgbClr val="90909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4" name="Line"/>
          <p:cNvSpPr/>
          <p:nvPr/>
        </p:nvSpPr>
        <p:spPr>
          <a:xfrm flipV="1">
            <a:off x="17150675" y="9240812"/>
            <a:ext cx="2" cy="453265"/>
          </a:xfrm>
          <a:prstGeom prst="line">
            <a:avLst/>
          </a:prstGeom>
          <a:ln w="38100">
            <a:solidFill>
              <a:srgbClr val="90909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5" name="Equation"/>
          <p:cNvSpPr txBox="1"/>
          <p:nvPr/>
        </p:nvSpPr>
        <p:spPr>
          <a:xfrm>
            <a:off x="17877909" y="7083542"/>
            <a:ext cx="265672" cy="31924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</m:oMath>
              </m:oMathPara>
            </a14:m>
            <a:endParaRPr sz="5700"/>
          </a:p>
        </p:txBody>
      </p:sp>
      <p:grpSp>
        <p:nvGrpSpPr>
          <p:cNvPr id="968" name="Group"/>
          <p:cNvGrpSpPr/>
          <p:nvPr/>
        </p:nvGrpSpPr>
        <p:grpSpPr>
          <a:xfrm>
            <a:off x="16586315" y="6044376"/>
            <a:ext cx="1191680" cy="3383594"/>
            <a:chOff x="0" y="0"/>
            <a:chExt cx="1191679" cy="3383593"/>
          </a:xfrm>
        </p:grpSpPr>
        <p:sp>
          <p:nvSpPr>
            <p:cNvPr id="966" name="Rounded Rectangle"/>
            <p:cNvSpPr/>
            <p:nvPr/>
          </p:nvSpPr>
          <p:spPr>
            <a:xfrm rot="5400000">
              <a:off x="-957090" y="1127438"/>
              <a:ext cx="3042896" cy="1128718"/>
            </a:xfrm>
            <a:prstGeom prst="roundRect">
              <a:avLst>
                <a:gd name="adj" fmla="val 22210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67" name="Google Shape;102;p18"/>
            <p:cNvSpPr txBox="1"/>
            <p:nvPr/>
          </p:nvSpPr>
          <p:spPr>
            <a:xfrm rot="5400000">
              <a:off x="-1038076" y="1153837"/>
              <a:ext cx="3383594" cy="1075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Recurrent</a:t>
              </a:r>
            </a:p>
            <a:p>
              <a: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State Encoder</a:t>
              </a:r>
            </a:p>
          </p:txBody>
        </p:sp>
      </p:grpSp>
      <p:sp>
        <p:nvSpPr>
          <p:cNvPr id="969" name="Line"/>
          <p:cNvSpPr/>
          <p:nvPr/>
        </p:nvSpPr>
        <p:spPr>
          <a:xfrm>
            <a:off x="17671496" y="7707430"/>
            <a:ext cx="519291" cy="2"/>
          </a:xfrm>
          <a:prstGeom prst="line">
            <a:avLst/>
          </a:prstGeom>
          <a:ln w="38100">
            <a:solidFill>
              <a:srgbClr val="21212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972" name="Group"/>
          <p:cNvGrpSpPr/>
          <p:nvPr/>
        </p:nvGrpSpPr>
        <p:grpSpPr>
          <a:xfrm>
            <a:off x="18224528" y="6345446"/>
            <a:ext cx="800395" cy="2781453"/>
            <a:chOff x="0" y="0"/>
            <a:chExt cx="800394" cy="2781452"/>
          </a:xfrm>
        </p:grpSpPr>
        <p:sp>
          <p:nvSpPr>
            <p:cNvPr id="970" name="Rounded Rectangle"/>
            <p:cNvSpPr/>
            <p:nvPr/>
          </p:nvSpPr>
          <p:spPr>
            <a:xfrm rot="5400000">
              <a:off x="-768718" y="990528"/>
              <a:ext cx="2337830" cy="800395"/>
            </a:xfrm>
            <a:prstGeom prst="roundRect">
              <a:avLst>
                <a:gd name="adj" fmla="val 31463"/>
              </a:avLst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1" name="Google Shape;102;p18"/>
            <p:cNvSpPr txBox="1"/>
            <p:nvPr/>
          </p:nvSpPr>
          <p:spPr>
            <a:xfrm rot="5400000">
              <a:off x="-920771" y="1089634"/>
              <a:ext cx="2781453" cy="602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lnSpc>
                  <a:spcPct val="110000"/>
                </a:lnSpc>
                <a:defRPr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Actor-Critic</a:t>
              </a:r>
            </a:p>
          </p:txBody>
        </p:sp>
      </p:grpSp>
      <p:sp>
        <p:nvSpPr>
          <p:cNvPr id="973" name="Snowflake"/>
          <p:cNvSpPr/>
          <p:nvPr/>
        </p:nvSpPr>
        <p:spPr>
          <a:xfrm>
            <a:off x="17293169" y="5964030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4" name="Snowflake"/>
          <p:cNvSpPr/>
          <p:nvPr/>
        </p:nvSpPr>
        <p:spPr>
          <a:xfrm>
            <a:off x="18579106" y="5964030"/>
            <a:ext cx="622995" cy="626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1A1A1A"/>
          </a:solidFill>
          <a:ln w="3175">
            <a:solidFill>
              <a:srgbClr val="1A1A1A"/>
            </a:solidFill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5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976" name="Line"/>
          <p:cNvSpPr/>
          <p:nvPr/>
        </p:nvSpPr>
        <p:spPr>
          <a:xfrm>
            <a:off x="14798664" y="11124231"/>
            <a:ext cx="4557298" cy="2"/>
          </a:xfrm>
          <a:prstGeom prst="line">
            <a:avLst/>
          </a:prstGeom>
          <a:ln w="50800">
            <a:solidFill>
              <a:srgbClr val="B516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7" name="Line"/>
          <p:cNvSpPr/>
          <p:nvPr/>
        </p:nvSpPr>
        <p:spPr>
          <a:xfrm flipV="1">
            <a:off x="19368720" y="10820071"/>
            <a:ext cx="2" cy="319242"/>
          </a:xfrm>
          <a:prstGeom prst="line">
            <a:avLst/>
          </a:prstGeom>
          <a:ln w="50800">
            <a:solidFill>
              <a:srgbClr val="B516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8" name="Line"/>
          <p:cNvSpPr/>
          <p:nvPr/>
        </p:nvSpPr>
        <p:spPr>
          <a:xfrm flipV="1">
            <a:off x="14824064" y="10820071"/>
            <a:ext cx="2" cy="319242"/>
          </a:xfrm>
          <a:prstGeom prst="line">
            <a:avLst/>
          </a:prstGeom>
          <a:ln w="50800">
            <a:solidFill>
              <a:srgbClr val="B516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9" name="Google Shape;143;p19"/>
          <p:cNvSpPr txBox="1"/>
          <p:nvPr/>
        </p:nvSpPr>
        <p:spPr>
          <a:xfrm>
            <a:off x="14267383" y="11357130"/>
            <a:ext cx="5619858" cy="140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Decision-Making Modules</a:t>
            </a:r>
          </a:p>
        </p:txBody>
      </p:sp>
      <p:sp>
        <p:nvSpPr>
          <p:cNvPr id="980" name="Codebook embeddings generalize to new visual domains"/>
          <p:cNvSpPr txBox="1"/>
          <p:nvPr>
            <p:ph type="title"/>
          </p:nvPr>
        </p:nvSpPr>
        <p:spPr>
          <a:xfrm>
            <a:off x="1206500" y="656868"/>
            <a:ext cx="21971000" cy="3051737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 embeddings </a:t>
            </a:r>
            <a:r>
              <a:rPr b="1"/>
              <a:t>generalize to new visual domains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5927" y="2903247"/>
            <a:ext cx="12292146" cy="10317761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Better generalization to new visual domains"/>
          <p:cNvSpPr txBox="1"/>
          <p:nvPr>
            <p:ph type="title"/>
          </p:nvPr>
        </p:nvSpPr>
        <p:spPr>
          <a:xfrm>
            <a:off x="1206500" y="1079500"/>
            <a:ext cx="21971000" cy="2758902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Better </a:t>
            </a:r>
            <a:r>
              <a:rPr b="1"/>
              <a:t>generalization</a:t>
            </a:r>
            <a:r>
              <a:rPr b="1" i="1"/>
              <a:t> </a:t>
            </a:r>
            <a:r>
              <a:t>to new visual domains</a:t>
            </a:r>
          </a:p>
        </p:txBody>
      </p:sp>
      <p:sp>
        <p:nvSpPr>
          <p:cNvPr id="986" name="Line"/>
          <p:cNvSpPr/>
          <p:nvPr/>
        </p:nvSpPr>
        <p:spPr>
          <a:xfrm flipV="1">
            <a:off x="9320330" y="4058018"/>
            <a:ext cx="2" cy="996296"/>
          </a:xfrm>
          <a:prstGeom prst="line">
            <a:avLst/>
          </a:prstGeom>
          <a:ln w="50800">
            <a:solidFill>
              <a:srgbClr val="B5160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87" name="Line"/>
          <p:cNvSpPr/>
          <p:nvPr/>
        </p:nvSpPr>
        <p:spPr>
          <a:xfrm flipV="1">
            <a:off x="15645355" y="4058018"/>
            <a:ext cx="2" cy="996296"/>
          </a:xfrm>
          <a:prstGeom prst="line">
            <a:avLst/>
          </a:prstGeom>
          <a:ln w="50800">
            <a:solidFill>
              <a:srgbClr val="B5160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88" name="Line"/>
          <p:cNvSpPr/>
          <p:nvPr/>
        </p:nvSpPr>
        <p:spPr>
          <a:xfrm flipV="1">
            <a:off x="9371130" y="9218787"/>
            <a:ext cx="2" cy="907396"/>
          </a:xfrm>
          <a:prstGeom prst="line">
            <a:avLst/>
          </a:prstGeom>
          <a:ln w="50800">
            <a:solidFill>
              <a:srgbClr val="B5160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89" name="Line"/>
          <p:cNvSpPr/>
          <p:nvPr/>
        </p:nvSpPr>
        <p:spPr>
          <a:xfrm flipV="1">
            <a:off x="15683456" y="9205679"/>
            <a:ext cx="2" cy="1879648"/>
          </a:xfrm>
          <a:prstGeom prst="line">
            <a:avLst/>
          </a:prstGeom>
          <a:ln w="50800">
            <a:solidFill>
              <a:srgbClr val="B51600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90" name="Google Shape;127;p19"/>
          <p:cNvSpPr txBox="1"/>
          <p:nvPr/>
        </p:nvSpPr>
        <p:spPr>
          <a:xfrm>
            <a:off x="7622453" y="4207574"/>
            <a:ext cx="1701450" cy="66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400">
                <a:solidFill>
                  <a:srgbClr val="B51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13.80  </a:t>
            </a:r>
          </a:p>
        </p:txBody>
      </p:sp>
      <p:sp>
        <p:nvSpPr>
          <p:cNvPr id="991" name="Google Shape;127;p19"/>
          <p:cNvSpPr txBox="1"/>
          <p:nvPr/>
        </p:nvSpPr>
        <p:spPr>
          <a:xfrm>
            <a:off x="14090711" y="4207574"/>
            <a:ext cx="1701451" cy="676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500">
                <a:solidFill>
                  <a:srgbClr val="B51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7.58</a:t>
            </a:r>
          </a:p>
        </p:txBody>
      </p:sp>
      <p:sp>
        <p:nvSpPr>
          <p:cNvPr id="992" name="Google Shape;127;p19"/>
          <p:cNvSpPr txBox="1"/>
          <p:nvPr/>
        </p:nvSpPr>
        <p:spPr>
          <a:xfrm>
            <a:off x="15365494" y="9796909"/>
            <a:ext cx="1701450" cy="676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500">
                <a:solidFill>
                  <a:srgbClr val="B51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0.27</a:t>
            </a:r>
          </a:p>
        </p:txBody>
      </p:sp>
      <p:sp>
        <p:nvSpPr>
          <p:cNvPr id="993" name="Google Shape;127;p19"/>
          <p:cNvSpPr txBox="1"/>
          <p:nvPr/>
        </p:nvSpPr>
        <p:spPr>
          <a:xfrm>
            <a:off x="9150995" y="9323892"/>
            <a:ext cx="1701450" cy="676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3500">
                <a:solidFill>
                  <a:srgbClr val="B51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6.60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6" grpId="3"/>
      <p:bldP build="whole" bldLvl="1" animBg="1" rev="0" advAuto="0" spid="991" grpId="1"/>
      <p:bldP build="whole" bldLvl="1" animBg="1" rev="0" advAuto="0" spid="987" grpId="4"/>
      <p:bldP build="whole" bldLvl="1" animBg="1" rev="0" advAuto="0" spid="99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ALL·E 2024-04-06 10.44.47 - A modern living room in an apartment, featuring a flat-screen TV on a sleek TV stand, two plush sofas facing each other with a low coffee table in bet.jpeg" descr="DALL·E 2024-04-06 10.44.47 - A modern living room in an apartment, featuring a flat-screen TV on a sleek TV stand, two plush sofas facing each other with a low coffee table in be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1114" y="-27539"/>
            <a:ext cx="13771079" cy="13771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ALL·E 2024-04-06 10.27.22 - A modern living room in an apartment, featuring a flat-screen TV on a sleek TV stand, two plush sofas facing each other with a low coffee table in bet.jpeg" descr="DALL·E 2024-04-06 10.27.22 - A modern living room in an apartment, featuring a flat-screen TV on a sleek TV stand, two plush sofas facing each other with a low coffee table in bet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41114" y="-27539"/>
            <a:ext cx="13771079" cy="1377107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Human perception is a selective mechanism"/>
          <p:cNvSpPr txBox="1"/>
          <p:nvPr>
            <p:ph type="title"/>
          </p:nvPr>
        </p:nvSpPr>
        <p:spPr>
          <a:xfrm>
            <a:off x="1206500" y="1079499"/>
            <a:ext cx="9606896" cy="4379178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Human perception is a </a:t>
            </a:r>
            <a:r>
              <a:rPr b="1"/>
              <a:t>selective</a:t>
            </a:r>
            <a:r>
              <a:t> mechanism</a:t>
            </a:r>
          </a:p>
        </p:txBody>
      </p:sp>
      <p:sp>
        <p:nvSpPr>
          <p:cNvPr id="176" name="Find the remote control"/>
          <p:cNvSpPr txBox="1"/>
          <p:nvPr>
            <p:ph type="body" sz="quarter" idx="1"/>
          </p:nvPr>
        </p:nvSpPr>
        <p:spPr>
          <a:xfrm>
            <a:off x="1044095" y="7172345"/>
            <a:ext cx="9968442" cy="2734182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Find the remote control</a:t>
            </a:r>
          </a:p>
        </p:txBody>
      </p:sp>
      <p:pic>
        <p:nvPicPr>
          <p:cNvPr id="177" name="target.png" descr="targe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2299" y="7205150"/>
            <a:ext cx="905626" cy="905627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ounded Rectangle"/>
          <p:cNvSpPr/>
          <p:nvPr/>
        </p:nvSpPr>
        <p:spPr>
          <a:xfrm>
            <a:off x="1020057" y="6859192"/>
            <a:ext cx="9065413" cy="2899446"/>
          </a:xfrm>
          <a:prstGeom prst="roundRect">
            <a:avLst>
              <a:gd name="adj" fmla="val 12523"/>
            </a:avLst>
          </a:prstGeom>
          <a:ln w="25400">
            <a:solidFill>
              <a:srgbClr val="929292"/>
            </a:solidFill>
            <a:miter lim="400000"/>
          </a:ln>
          <a:effectLst>
            <a:outerShdw sx="100000" sy="100000" kx="0" ky="0" algn="b" rotWithShape="0" blurRad="127000" dist="15879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9" name="remote-control.png" descr="remote-contro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879003">
            <a:off x="8687616" y="8290739"/>
            <a:ext cx="1187189" cy="1187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2" grpId="3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Class="entr" nodeType="afterEffect" presetID="10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  <p:bldP build="whole" bldLvl="1" animBg="1" rev="0" advAuto="0" spid="179" grpId="2"/>
      <p:bldP build="whole" bldLvl="1" animBg="1" rev="0" advAuto="0" spid="179" grpId="3"/>
      <p:bldP build="whole" bldLvl="1" animBg="1" rev="0" advAuto="0" spid="174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1521" y="2616649"/>
            <a:ext cx="13129439" cy="10931712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Rectangle"/>
          <p:cNvSpPr/>
          <p:nvPr/>
        </p:nvSpPr>
        <p:spPr>
          <a:xfrm>
            <a:off x="2240731" y="6667707"/>
            <a:ext cx="5531173" cy="2829596"/>
          </a:xfrm>
          <a:prstGeom prst="rect">
            <a:avLst/>
          </a:prstGeom>
          <a:ln w="381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7" name="Oval"/>
          <p:cNvSpPr/>
          <p:nvPr/>
        </p:nvSpPr>
        <p:spPr>
          <a:xfrm>
            <a:off x="17412090" y="8660400"/>
            <a:ext cx="1415781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98" name="Line"/>
          <p:cNvSpPr/>
          <p:nvPr/>
        </p:nvSpPr>
        <p:spPr>
          <a:xfrm>
            <a:off x="18697638" y="9464020"/>
            <a:ext cx="1252763" cy="1252763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99" name="Oval"/>
          <p:cNvSpPr/>
          <p:nvPr/>
        </p:nvSpPr>
        <p:spPr>
          <a:xfrm>
            <a:off x="19837375" y="10535153"/>
            <a:ext cx="1415779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0" name="Oval"/>
          <p:cNvSpPr/>
          <p:nvPr/>
        </p:nvSpPr>
        <p:spPr>
          <a:xfrm>
            <a:off x="17501922" y="4205759"/>
            <a:ext cx="1415781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1" name="Oval"/>
          <p:cNvSpPr/>
          <p:nvPr/>
        </p:nvSpPr>
        <p:spPr>
          <a:xfrm>
            <a:off x="19837375" y="3167470"/>
            <a:ext cx="1415779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2" name="Oval"/>
          <p:cNvSpPr/>
          <p:nvPr/>
        </p:nvSpPr>
        <p:spPr>
          <a:xfrm>
            <a:off x="10696892" y="4205759"/>
            <a:ext cx="1415779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3" name="Oval"/>
          <p:cNvSpPr/>
          <p:nvPr/>
        </p:nvSpPr>
        <p:spPr>
          <a:xfrm>
            <a:off x="13193318" y="3167470"/>
            <a:ext cx="1415781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4" name="Oval"/>
          <p:cNvSpPr/>
          <p:nvPr/>
        </p:nvSpPr>
        <p:spPr>
          <a:xfrm>
            <a:off x="10508529" y="8660400"/>
            <a:ext cx="1415781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5" name="Oval"/>
          <p:cNvSpPr/>
          <p:nvPr/>
        </p:nvSpPr>
        <p:spPr>
          <a:xfrm>
            <a:off x="13027389" y="9641316"/>
            <a:ext cx="1415779" cy="880211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06" name="Line"/>
          <p:cNvSpPr/>
          <p:nvPr/>
        </p:nvSpPr>
        <p:spPr>
          <a:xfrm flipV="1">
            <a:off x="12039003" y="3931463"/>
            <a:ext cx="1099090" cy="598936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7" name="Line"/>
          <p:cNvSpPr/>
          <p:nvPr/>
        </p:nvSpPr>
        <p:spPr>
          <a:xfrm flipV="1">
            <a:off x="18771570" y="3752003"/>
            <a:ext cx="1099091" cy="598936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8" name="Line"/>
          <p:cNvSpPr/>
          <p:nvPr/>
        </p:nvSpPr>
        <p:spPr>
          <a:xfrm>
            <a:off x="11962745" y="9316315"/>
            <a:ext cx="1248206" cy="458268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9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010" name="Codebook embeddings generalize to new visual domains"/>
          <p:cNvSpPr txBox="1"/>
          <p:nvPr>
            <p:ph type="title"/>
          </p:nvPr>
        </p:nvSpPr>
        <p:spPr>
          <a:xfrm>
            <a:off x="1206500" y="656868"/>
            <a:ext cx="21971000" cy="3051737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 embeddings </a:t>
            </a:r>
            <a:r>
              <a:rPr b="1"/>
              <a:t>generalize to new visual domains</a:t>
            </a:r>
          </a:p>
        </p:txBody>
      </p:sp>
      <p:sp>
        <p:nvSpPr>
          <p:cNvPr id="1011" name="Google Shape;127;p19"/>
          <p:cNvSpPr txBox="1"/>
          <p:nvPr/>
        </p:nvSpPr>
        <p:spPr>
          <a:xfrm>
            <a:off x="2480050" y="6888329"/>
            <a:ext cx="5291854" cy="227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l" defTabSz="914400">
              <a:defRPr sz="4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Pre-train:</a:t>
            </a:r>
          </a:p>
          <a:p>
            <a:pPr algn="l" defTabSz="914400">
              <a:defRPr sz="4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 defTabSz="914400">
              <a:defRPr sz="4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Finetune:</a:t>
            </a: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3740" y="8127083"/>
            <a:ext cx="2081904" cy="1040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2253" y="7087061"/>
            <a:ext cx="2404879" cy="411887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Arrow"/>
          <p:cNvSpPr/>
          <p:nvPr/>
        </p:nvSpPr>
        <p:spPr>
          <a:xfrm rot="5400000">
            <a:off x="5927788" y="7819352"/>
            <a:ext cx="673807" cy="526306"/>
          </a:xfrm>
          <a:prstGeom prst="rightArrow">
            <a:avLst>
              <a:gd name="adj1" fmla="val 37166"/>
              <a:gd name="adj2" fmla="val 67818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0" grpId="3"/>
      <p:bldP build="whole" bldLvl="1" animBg="1" rev="0" advAuto="0" spid="998" grpId="9"/>
      <p:bldP build="whole" bldLvl="1" animBg="1" rev="0" advAuto="0" spid="1002" grpId="5"/>
      <p:bldP build="whole" bldLvl="1" animBg="1" rev="0" advAuto="0" spid="1003" grpId="6"/>
      <p:bldP build="whole" bldLvl="1" animBg="1" rev="0" advAuto="0" spid="1007" grpId="11"/>
      <p:bldP build="whole" bldLvl="1" animBg="1" rev="0" advAuto="0" spid="1004" grpId="7"/>
      <p:bldP build="whole" bldLvl="1" animBg="1" rev="0" advAuto="0" spid="1008" grpId="12"/>
      <p:bldP build="whole" bldLvl="1" animBg="1" rev="0" advAuto="0" spid="997" grpId="1"/>
      <p:bldP build="whole" bldLvl="1" animBg="1" rev="0" advAuto="0" spid="999" grpId="2"/>
      <p:bldP build="whole" bldLvl="1" animBg="1" rev="0" advAuto="0" spid="1001" grpId="4"/>
      <p:bldP build="whole" bldLvl="1" animBg="1" rev="0" advAuto="0" spid="1006" grpId="10"/>
      <p:bldP build="whole" bldLvl="1" animBg="1" rev="0" advAuto="0" spid="1005" grpId="8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Improve performance and convergence in Embodied-AI…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 </a:t>
            </a:r>
            <a:r>
              <a:rPr>
                <a:solidFill>
                  <a:srgbClr val="B51600"/>
                </a:solidFill>
              </a:rPr>
              <a:t>performance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convergence</a:t>
            </a:r>
            <a:r>
              <a:t> in Embodied-AI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Improved agent behavior: </a:t>
            </a:r>
            <a:r>
              <a:rPr>
                <a:solidFill>
                  <a:srgbClr val="B51600"/>
                </a:solidFill>
              </a:rPr>
              <a:t>smoother trajectories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more efficient exploration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More </a:t>
            </a:r>
            <a:r>
              <a:rPr>
                <a:solidFill>
                  <a:srgbClr val="B51600"/>
                </a:solidFill>
              </a:rPr>
              <a:t>generalizable</a:t>
            </a:r>
            <a:r>
              <a:t> to new visual domains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Captures the most </a:t>
            </a:r>
            <a:r>
              <a:rPr>
                <a:solidFill>
                  <a:srgbClr val="B51600"/>
                </a:solidFill>
              </a:rPr>
              <a:t>task-relevant</a:t>
            </a:r>
            <a:r>
              <a:t> information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solidFill>
                  <a:srgbClr val="B51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Representation-agnostic</a:t>
            </a:r>
            <a:r>
              <a:rPr>
                <a:solidFill>
                  <a:srgbClr val="000000"/>
                </a:solidFill>
              </a:rPr>
              <a:t> and applicable to various visual encoders</a:t>
            </a:r>
          </a:p>
        </p:txBody>
      </p:sp>
      <p:sp>
        <p:nvSpPr>
          <p:cNvPr id="1019" name="Benefits of codebook-bottlenecked representations in Embodied-AI"/>
          <p:cNvSpPr txBox="1"/>
          <p:nvPr>
            <p:ph type="title"/>
          </p:nvPr>
        </p:nvSpPr>
        <p:spPr>
          <a:xfrm>
            <a:off x="1206500" y="1079500"/>
            <a:ext cx="21971000" cy="3150648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Benefits of </a:t>
            </a:r>
            <a:r>
              <a:rPr b="1"/>
              <a:t>codebook-bottlenecked</a:t>
            </a:r>
            <a:r>
              <a:t> representations in Embodied-AI</a:t>
            </a:r>
          </a:p>
        </p:txBody>
      </p:sp>
      <p:sp>
        <p:nvSpPr>
          <p:cNvPr id="1020" name="Rectangle"/>
          <p:cNvSpPr/>
          <p:nvPr/>
        </p:nvSpPr>
        <p:spPr>
          <a:xfrm>
            <a:off x="835200" y="4118774"/>
            <a:ext cx="21971002" cy="5023285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1" name="Rectangle"/>
          <p:cNvSpPr/>
          <p:nvPr/>
        </p:nvSpPr>
        <p:spPr>
          <a:xfrm>
            <a:off x="835200" y="10235086"/>
            <a:ext cx="21971002" cy="2090584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2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15127" y="5482623"/>
            <a:ext cx="8181550" cy="7620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2176" b="0"/>
          <a:stretch>
            <a:fillRect/>
          </a:stretch>
        </p:blipFill>
        <p:spPr>
          <a:xfrm>
            <a:off x="8271906" y="5533649"/>
            <a:ext cx="7669577" cy="7518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1516" b="0"/>
          <a:stretch>
            <a:fillRect/>
          </a:stretch>
        </p:blipFill>
        <p:spPr>
          <a:xfrm>
            <a:off x="723711" y="5641568"/>
            <a:ext cx="7721277" cy="730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Oval"/>
          <p:cNvSpPr/>
          <p:nvPr/>
        </p:nvSpPr>
        <p:spPr>
          <a:xfrm>
            <a:off x="18527683" y="7533874"/>
            <a:ext cx="1454225" cy="977727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8" name="Oval"/>
          <p:cNvSpPr/>
          <p:nvPr/>
        </p:nvSpPr>
        <p:spPr>
          <a:xfrm>
            <a:off x="21460879" y="7285446"/>
            <a:ext cx="1454225" cy="977726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29" name="Oval"/>
          <p:cNvSpPr/>
          <p:nvPr/>
        </p:nvSpPr>
        <p:spPr>
          <a:xfrm>
            <a:off x="10751517" y="6801833"/>
            <a:ext cx="1454227" cy="977727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0" name="Oval"/>
          <p:cNvSpPr/>
          <p:nvPr/>
        </p:nvSpPr>
        <p:spPr>
          <a:xfrm>
            <a:off x="13786791" y="6372314"/>
            <a:ext cx="1454225" cy="977729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1" name="Oval"/>
          <p:cNvSpPr/>
          <p:nvPr/>
        </p:nvSpPr>
        <p:spPr>
          <a:xfrm>
            <a:off x="3411101" y="6572756"/>
            <a:ext cx="1454227" cy="977727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2" name="Oval"/>
          <p:cNvSpPr/>
          <p:nvPr/>
        </p:nvSpPr>
        <p:spPr>
          <a:xfrm>
            <a:off x="6341779" y="7746778"/>
            <a:ext cx="1454227" cy="977727"/>
          </a:xfrm>
          <a:prstGeom prst="ellipse">
            <a:avLst/>
          </a:prstGeom>
          <a:ln w="76200">
            <a:solidFill>
              <a:srgbClr val="B51600"/>
            </a:solidFill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3" name="Line"/>
          <p:cNvSpPr/>
          <p:nvPr/>
        </p:nvSpPr>
        <p:spPr>
          <a:xfrm>
            <a:off x="4979239" y="6995024"/>
            <a:ext cx="1262620" cy="1043631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4" name="Line"/>
          <p:cNvSpPr/>
          <p:nvPr/>
        </p:nvSpPr>
        <p:spPr>
          <a:xfrm flipV="1">
            <a:off x="12373047" y="6900289"/>
            <a:ext cx="1251255" cy="361995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5" name="Line"/>
          <p:cNvSpPr/>
          <p:nvPr/>
        </p:nvSpPr>
        <p:spPr>
          <a:xfrm flipV="1">
            <a:off x="20099295" y="7602704"/>
            <a:ext cx="1251255" cy="361995"/>
          </a:xfrm>
          <a:prstGeom prst="line">
            <a:avLst/>
          </a:prstGeom>
          <a:ln w="50800">
            <a:solidFill>
              <a:srgbClr val="B51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6" name="Shape"/>
          <p:cNvSpPr/>
          <p:nvPr/>
        </p:nvSpPr>
        <p:spPr>
          <a:xfrm>
            <a:off x="10598607" y="5049944"/>
            <a:ext cx="11947088" cy="409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6" fill="norm" stroke="1" extrusionOk="0">
                <a:moveTo>
                  <a:pt x="127" y="21385"/>
                </a:moveTo>
                <a:cubicBezTo>
                  <a:pt x="80" y="21500"/>
                  <a:pt x="32" y="21150"/>
                  <a:pt x="22" y="20589"/>
                </a:cubicBezTo>
                <a:cubicBezTo>
                  <a:pt x="-49" y="16792"/>
                  <a:pt x="-101" y="3668"/>
                  <a:pt x="2551" y="3668"/>
                </a:cubicBezTo>
                <a:cubicBezTo>
                  <a:pt x="5450" y="3668"/>
                  <a:pt x="7783" y="6654"/>
                  <a:pt x="8489" y="6654"/>
                </a:cubicBezTo>
                <a:cubicBezTo>
                  <a:pt x="9176" y="6654"/>
                  <a:pt x="9850" y="7505"/>
                  <a:pt x="10398" y="383"/>
                </a:cubicBezTo>
                <a:cubicBezTo>
                  <a:pt x="10425" y="27"/>
                  <a:pt x="10468" y="-100"/>
                  <a:pt x="10505" y="85"/>
                </a:cubicBezTo>
                <a:cubicBezTo>
                  <a:pt x="10558" y="346"/>
                  <a:pt x="10581" y="1085"/>
                  <a:pt x="10552" y="1677"/>
                </a:cubicBezTo>
                <a:cubicBezTo>
                  <a:pt x="10406" y="4646"/>
                  <a:pt x="9857" y="12298"/>
                  <a:pt x="8066" y="11591"/>
                </a:cubicBezTo>
                <a:cubicBezTo>
                  <a:pt x="6083" y="10808"/>
                  <a:pt x="4031" y="10161"/>
                  <a:pt x="2102" y="9760"/>
                </a:cubicBezTo>
                <a:cubicBezTo>
                  <a:pt x="1094" y="9549"/>
                  <a:pt x="161" y="9984"/>
                  <a:pt x="201" y="20310"/>
                </a:cubicBezTo>
                <a:cubicBezTo>
                  <a:pt x="203" y="20826"/>
                  <a:pt x="172" y="21283"/>
                  <a:pt x="129" y="21385"/>
                </a:cubicBezTo>
                <a:cubicBezTo>
                  <a:pt x="128" y="21385"/>
                  <a:pt x="128" y="21385"/>
                  <a:pt x="127" y="21385"/>
                </a:cubicBezTo>
                <a:close/>
                <a:moveTo>
                  <a:pt x="21269" y="21385"/>
                </a:moveTo>
                <a:cubicBezTo>
                  <a:pt x="21226" y="21283"/>
                  <a:pt x="21195" y="20826"/>
                  <a:pt x="21197" y="20310"/>
                </a:cubicBezTo>
                <a:cubicBezTo>
                  <a:pt x="21237" y="9984"/>
                  <a:pt x="20304" y="9549"/>
                  <a:pt x="19296" y="9760"/>
                </a:cubicBezTo>
                <a:cubicBezTo>
                  <a:pt x="17367" y="10161"/>
                  <a:pt x="15315" y="10808"/>
                  <a:pt x="13332" y="11591"/>
                </a:cubicBezTo>
                <a:cubicBezTo>
                  <a:pt x="11541" y="12298"/>
                  <a:pt x="10992" y="4646"/>
                  <a:pt x="10846" y="1677"/>
                </a:cubicBezTo>
                <a:cubicBezTo>
                  <a:pt x="10817" y="1085"/>
                  <a:pt x="10840" y="346"/>
                  <a:pt x="10893" y="85"/>
                </a:cubicBezTo>
                <a:cubicBezTo>
                  <a:pt x="10930" y="-100"/>
                  <a:pt x="10973" y="27"/>
                  <a:pt x="11000" y="383"/>
                </a:cubicBezTo>
                <a:cubicBezTo>
                  <a:pt x="11548" y="7505"/>
                  <a:pt x="12222" y="6654"/>
                  <a:pt x="12909" y="6654"/>
                </a:cubicBezTo>
                <a:cubicBezTo>
                  <a:pt x="13615" y="6654"/>
                  <a:pt x="15948" y="3668"/>
                  <a:pt x="18847" y="3668"/>
                </a:cubicBezTo>
                <a:cubicBezTo>
                  <a:pt x="21499" y="3668"/>
                  <a:pt x="21447" y="16792"/>
                  <a:pt x="21376" y="20589"/>
                </a:cubicBezTo>
                <a:cubicBezTo>
                  <a:pt x="21366" y="21150"/>
                  <a:pt x="21318" y="21500"/>
                  <a:pt x="21271" y="21385"/>
                </a:cubicBezTo>
                <a:cubicBezTo>
                  <a:pt x="21270" y="21385"/>
                  <a:pt x="21270" y="21385"/>
                  <a:pt x="21269" y="21385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37" name="Google Shape;127;p19"/>
          <p:cNvSpPr txBox="1"/>
          <p:nvPr/>
        </p:nvSpPr>
        <p:spPr>
          <a:xfrm>
            <a:off x="2109957" y="4012898"/>
            <a:ext cx="6985001" cy="82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B51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Task-Irrelevant</a:t>
            </a:r>
          </a:p>
        </p:txBody>
      </p:sp>
      <p:sp>
        <p:nvSpPr>
          <p:cNvPr id="1038" name="Google Shape;127;p19"/>
          <p:cNvSpPr txBox="1"/>
          <p:nvPr/>
        </p:nvSpPr>
        <p:spPr>
          <a:xfrm>
            <a:off x="13079372" y="4012898"/>
            <a:ext cx="6985002" cy="82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4500">
                <a:solidFill>
                  <a:srgbClr val="0270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Task-Relevant</a:t>
            </a:r>
          </a:p>
        </p:txBody>
      </p:sp>
      <p:sp>
        <p:nvSpPr>
          <p:cNvPr id="1039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040" name="Codebook-bottlenecked embeddings retain the most task-relevant information"/>
          <p:cNvSpPr txBox="1"/>
          <p:nvPr>
            <p:ph type="title"/>
          </p:nvPr>
        </p:nvSpPr>
        <p:spPr>
          <a:xfrm>
            <a:off x="1206500" y="722097"/>
            <a:ext cx="21971000" cy="3273237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embeddings retain the most </a:t>
            </a:r>
            <a:r>
              <a:rPr b="1"/>
              <a:t>task-relevant</a:t>
            </a:r>
            <a:r>
              <a:t> information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5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5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25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5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5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0" grpId="5"/>
      <p:bldP build="whole" bldLvl="1" animBg="1" rev="0" advAuto="0" spid="1031" grpId="2"/>
      <p:bldP build="whole" bldLvl="1" animBg="1" rev="0" advAuto="0" spid="1028" grpId="9"/>
      <p:bldP build="whole" bldLvl="1" animBg="1" rev="0" advAuto="0" spid="1034" grpId="6"/>
      <p:bldP build="whole" bldLvl="1" animBg="1" rev="0" advAuto="0" spid="1035" grpId="7"/>
      <p:bldP build="whole" bldLvl="1" animBg="1" rev="0" advAuto="0" spid="1033" grpId="1"/>
      <p:bldP build="whole" bldLvl="1" animBg="1" rev="0" advAuto="0" spid="1032" grpId="3"/>
      <p:bldP build="whole" bldLvl="1" animBg="1" rev="0" advAuto="0" spid="1029" grpId="4"/>
      <p:bldP build="whole" bldLvl="1" animBg="1" rev="0" advAuto="0" spid="1027" grpId="8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roup"/>
          <p:cNvGrpSpPr/>
          <p:nvPr/>
        </p:nvGrpSpPr>
        <p:grpSpPr>
          <a:xfrm>
            <a:off x="-53199" y="4504332"/>
            <a:ext cx="23719824" cy="6786145"/>
            <a:chOff x="0" y="0"/>
            <a:chExt cx="23719823" cy="6786143"/>
          </a:xfrm>
        </p:grpSpPr>
        <p:pic>
          <p:nvPicPr>
            <p:cNvPr id="1044" name="0_b_alaramclock.png" descr="0_b_alaramclock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71796" y="1021286"/>
              <a:ext cx="2732081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5" name="0_c_alarmclock.png" descr="0_c_alarmclock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65893" y="4022991"/>
              <a:ext cx="2743887" cy="2743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6" name="7_b_vase.png" descr="7_b_vas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07865" y="1021286"/>
              <a:ext cx="2732081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7" name="7_c_vase.png" descr="7_c_vas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07865" y="4054062"/>
              <a:ext cx="2732081" cy="2732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8" name="3_b_laptop.png" descr="3_b_laptop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732746" y="1021286"/>
              <a:ext cx="2732080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9" name="3_c_laptop.png" descr="3_c_laptop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32746" y="4015569"/>
              <a:ext cx="2758733" cy="2758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0" name="5_b_houseplant.png" descr="5_b_houseplant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768814" y="1021286"/>
              <a:ext cx="2732081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1" name="5_c_houseplant.png" descr="5_c_houseplant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795468" y="4028895"/>
              <a:ext cx="2732080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2" name="4_b_bowl.png" descr="4_b_bowl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7867607" y="1021286"/>
              <a:ext cx="2732080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3" name="4_c_bowl.png" descr="4_c_bowl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7867607" y="4028895"/>
              <a:ext cx="2732080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4" name="2_c_chair.png" descr="2_c_chair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919141" y="4028895"/>
              <a:ext cx="2732080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5" name="2_b_chair.png" descr="2_b_chair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0903674" y="1021286"/>
              <a:ext cx="2732080" cy="273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6" name="Google Shape;127;p19"/>
            <p:cNvSpPr txBox="1"/>
            <p:nvPr/>
          </p:nvSpPr>
          <p:spPr>
            <a:xfrm>
              <a:off x="2661002" y="88436"/>
              <a:ext cx="27068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Alarm Clock</a:t>
              </a:r>
            </a:p>
          </p:txBody>
        </p:sp>
        <p:sp>
          <p:nvSpPr>
            <p:cNvPr id="1057" name="Google Shape;127;p19"/>
            <p:cNvSpPr txBox="1"/>
            <p:nvPr/>
          </p:nvSpPr>
          <p:spPr>
            <a:xfrm>
              <a:off x="5702724" y="38221"/>
              <a:ext cx="27068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Vase</a:t>
              </a:r>
            </a:p>
          </p:txBody>
        </p:sp>
        <p:sp>
          <p:nvSpPr>
            <p:cNvPr id="1058" name="Google Shape;127;p19"/>
            <p:cNvSpPr txBox="1"/>
            <p:nvPr/>
          </p:nvSpPr>
          <p:spPr>
            <a:xfrm>
              <a:off x="8744446" y="-1"/>
              <a:ext cx="27068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Laptop</a:t>
              </a:r>
            </a:p>
          </p:txBody>
        </p:sp>
        <p:sp>
          <p:nvSpPr>
            <p:cNvPr id="1059" name="Google Shape;127;p19"/>
            <p:cNvSpPr txBox="1"/>
            <p:nvPr/>
          </p:nvSpPr>
          <p:spPr>
            <a:xfrm>
              <a:off x="11786168" y="-1"/>
              <a:ext cx="27068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House Plant</a:t>
              </a:r>
            </a:p>
          </p:txBody>
        </p:sp>
        <p:sp>
          <p:nvSpPr>
            <p:cNvPr id="1060" name="Google Shape;127;p19"/>
            <p:cNvSpPr txBox="1"/>
            <p:nvPr/>
          </p:nvSpPr>
          <p:spPr>
            <a:xfrm>
              <a:off x="14827891" y="-1"/>
              <a:ext cx="27068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Basketball</a:t>
              </a:r>
            </a:p>
          </p:txBody>
        </p:sp>
        <p:sp>
          <p:nvSpPr>
            <p:cNvPr id="1061" name="Google Shape;127;p19"/>
            <p:cNvSpPr txBox="1"/>
            <p:nvPr/>
          </p:nvSpPr>
          <p:spPr>
            <a:xfrm>
              <a:off x="17869613" y="-1"/>
              <a:ext cx="2706872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Bowl</a:t>
              </a:r>
            </a:p>
          </p:txBody>
        </p:sp>
        <p:sp>
          <p:nvSpPr>
            <p:cNvPr id="1062" name="Google Shape;127;p19"/>
            <p:cNvSpPr txBox="1"/>
            <p:nvPr/>
          </p:nvSpPr>
          <p:spPr>
            <a:xfrm>
              <a:off x="20911334" y="-1"/>
              <a:ext cx="2706873" cy="676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Chair</a:t>
              </a:r>
            </a:p>
          </p:txBody>
        </p:sp>
        <p:sp>
          <p:nvSpPr>
            <p:cNvPr id="1063" name="Line"/>
            <p:cNvSpPr/>
            <p:nvPr/>
          </p:nvSpPr>
          <p:spPr>
            <a:xfrm flipH="1" flipV="1">
              <a:off x="2559381" y="3875351"/>
              <a:ext cx="21160443" cy="2"/>
            </a:xfrm>
            <a:prstGeom prst="line">
              <a:avLst/>
            </a:prstGeom>
            <a:noFill/>
            <a:ln w="50800" cap="flat">
              <a:solidFill>
                <a:srgbClr val="595959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064" name="Google Shape;127;p19"/>
            <p:cNvSpPr txBox="1"/>
            <p:nvPr/>
          </p:nvSpPr>
          <p:spPr>
            <a:xfrm>
              <a:off x="0" y="1958549"/>
              <a:ext cx="2792397" cy="758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4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EmbCLIP</a:t>
              </a:r>
            </a:p>
          </p:txBody>
        </p:sp>
        <p:sp>
          <p:nvSpPr>
            <p:cNvPr id="1065" name="Google Shape;127;p19"/>
            <p:cNvSpPr txBox="1"/>
            <p:nvPr/>
          </p:nvSpPr>
          <p:spPr>
            <a:xfrm>
              <a:off x="0" y="4871920"/>
              <a:ext cx="2792397" cy="1355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/>
            <a:p>
              <a:pPr defTabSz="914400">
                <a:defRPr sz="4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EmbCLIP-</a:t>
              </a:r>
              <a:r>
                <a:rPr b="1"/>
                <a:t>Codebook</a:t>
              </a:r>
            </a:p>
          </p:txBody>
        </p:sp>
        <p:sp>
          <p:nvSpPr>
            <p:cNvPr id="1066" name="Google Shape;126;p19"/>
            <p:cNvSpPr/>
            <p:nvPr/>
          </p:nvSpPr>
          <p:spPr>
            <a:xfrm>
              <a:off x="14867951" y="4078742"/>
              <a:ext cx="741172" cy="815794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67" name="Google Shape;126;p19"/>
            <p:cNvSpPr/>
            <p:nvPr/>
          </p:nvSpPr>
          <p:spPr>
            <a:xfrm>
              <a:off x="14867951" y="1663685"/>
              <a:ext cx="1135383" cy="1074023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def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068" name="39_MoveAhead.png" descr="39_MoveAhead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48952" y="1037368"/>
              <a:ext cx="2715998" cy="2715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9" name="8_c_basketball.png" descr="8_c_basketball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4823329" y="4036670"/>
              <a:ext cx="2715998" cy="2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1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072" name="Codebook-bottlenecked embeddings retain the most task-relevant information"/>
          <p:cNvSpPr txBox="1"/>
          <p:nvPr>
            <p:ph type="title"/>
          </p:nvPr>
        </p:nvSpPr>
        <p:spPr>
          <a:xfrm>
            <a:off x="1206500" y="722097"/>
            <a:ext cx="21971000" cy="3075059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embeddings retain the most </a:t>
            </a:r>
            <a:r>
              <a:rPr b="1"/>
              <a:t>task-relevant</a:t>
            </a:r>
            <a:r>
              <a:t> information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2;p18"/>
          <p:cNvSpPr txBox="1"/>
          <p:nvPr/>
        </p:nvSpPr>
        <p:spPr>
          <a:xfrm>
            <a:off x="2789500" y="6939287"/>
            <a:ext cx="3177749" cy="1079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/>
          <a:p>
            <a:pPr defTabSz="2438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Goal: </a:t>
            </a:r>
            <a:r>
              <a:rPr b="1" sz="4200"/>
              <a:t>Vase</a:t>
            </a:r>
          </a:p>
        </p:txBody>
      </p:sp>
      <p:sp>
        <p:nvSpPr>
          <p:cNvPr id="1077" name="Google Shape;102;p18"/>
          <p:cNvSpPr txBox="1"/>
          <p:nvPr/>
        </p:nvSpPr>
        <p:spPr>
          <a:xfrm>
            <a:off x="7714433" y="5136098"/>
            <a:ext cx="3953791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BasketBall</a:t>
            </a:r>
          </a:p>
        </p:txBody>
      </p:sp>
      <p:sp>
        <p:nvSpPr>
          <p:cNvPr id="1078" name="Google Shape;102;p18"/>
          <p:cNvSpPr txBox="1"/>
          <p:nvPr/>
        </p:nvSpPr>
        <p:spPr>
          <a:xfrm>
            <a:off x="10816356" y="5136098"/>
            <a:ext cx="4579223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HousePlant</a:t>
            </a:r>
          </a:p>
        </p:txBody>
      </p:sp>
      <p:sp>
        <p:nvSpPr>
          <p:cNvPr id="1079" name="Google Shape;102;p18"/>
          <p:cNvSpPr txBox="1"/>
          <p:nvPr/>
        </p:nvSpPr>
        <p:spPr>
          <a:xfrm>
            <a:off x="14627983" y="5136098"/>
            <a:ext cx="3953791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Television</a:t>
            </a:r>
          </a:p>
        </p:txBody>
      </p:sp>
      <p:sp>
        <p:nvSpPr>
          <p:cNvPr id="1080" name="Google Shape;102;p18"/>
          <p:cNvSpPr txBox="1"/>
          <p:nvPr/>
        </p:nvSpPr>
        <p:spPr>
          <a:xfrm>
            <a:off x="18501053" y="5136098"/>
            <a:ext cx="3068266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Bed</a:t>
            </a:r>
          </a:p>
        </p:txBody>
      </p:sp>
      <p:grpSp>
        <p:nvGrpSpPr>
          <p:cNvPr id="1085" name="Group"/>
          <p:cNvGrpSpPr/>
          <p:nvPr/>
        </p:nvGrpSpPr>
        <p:grpSpPr>
          <a:xfrm>
            <a:off x="8141575" y="8972302"/>
            <a:ext cx="13480766" cy="1108061"/>
            <a:chOff x="0" y="0"/>
            <a:chExt cx="13480765" cy="1108060"/>
          </a:xfrm>
        </p:grpSpPr>
        <p:sp>
          <p:nvSpPr>
            <p:cNvPr id="1081" name="Google Shape;102;p18"/>
            <p:cNvSpPr txBox="1"/>
            <p:nvPr/>
          </p:nvSpPr>
          <p:spPr>
            <a:xfrm>
              <a:off x="0" y="127004"/>
              <a:ext cx="3068265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Bowl</a:t>
              </a:r>
            </a:p>
          </p:txBody>
        </p:sp>
        <p:sp>
          <p:nvSpPr>
            <p:cNvPr id="1082" name="Google Shape;102;p18"/>
            <p:cNvSpPr txBox="1"/>
            <p:nvPr/>
          </p:nvSpPr>
          <p:spPr>
            <a:xfrm>
              <a:off x="3458381" y="0"/>
              <a:ext cx="3068266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Mug</a:t>
              </a:r>
            </a:p>
          </p:txBody>
        </p:sp>
        <p:sp>
          <p:nvSpPr>
            <p:cNvPr id="1083" name="Google Shape;102;p18"/>
            <p:cNvSpPr txBox="1"/>
            <p:nvPr/>
          </p:nvSpPr>
          <p:spPr>
            <a:xfrm>
              <a:off x="6916761" y="127004"/>
              <a:ext cx="3068266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Vase</a:t>
              </a:r>
            </a:p>
          </p:txBody>
        </p:sp>
        <p:sp>
          <p:nvSpPr>
            <p:cNvPr id="1084" name="Google Shape;102;p18"/>
            <p:cNvSpPr txBox="1"/>
            <p:nvPr/>
          </p:nvSpPr>
          <p:spPr>
            <a:xfrm>
              <a:off x="10412500" y="127004"/>
              <a:ext cx="3068266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Vase</a:t>
              </a:r>
            </a:p>
          </p:txBody>
        </p:sp>
      </p:grpSp>
      <p:pic>
        <p:nvPicPr>
          <p:cNvPr id="1086" name="4.png" descr="4.png"/>
          <p:cNvPicPr>
            <a:picLocks noChangeAspect="1"/>
          </p:cNvPicPr>
          <p:nvPr/>
        </p:nvPicPr>
        <p:blipFill>
          <a:blip r:embed="rId3">
            <a:extLst/>
          </a:blip>
          <a:srcRect l="12207" t="11489" r="78205" b="11489"/>
          <a:stretch>
            <a:fillRect/>
          </a:stretch>
        </p:blipFill>
        <p:spPr>
          <a:xfrm>
            <a:off x="2692968" y="7822730"/>
            <a:ext cx="3370771" cy="338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4.png" descr="4.png"/>
          <p:cNvPicPr>
            <a:picLocks noChangeAspect="1"/>
          </p:cNvPicPr>
          <p:nvPr/>
        </p:nvPicPr>
        <p:blipFill>
          <a:blip r:embed="rId4">
            <a:extLst/>
          </a:blip>
          <a:srcRect l="22023" t="11226" r="39060" b="11226"/>
          <a:stretch>
            <a:fillRect/>
          </a:stretch>
        </p:blipFill>
        <p:spPr>
          <a:xfrm>
            <a:off x="8006929" y="5857310"/>
            <a:ext cx="13684103" cy="3408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4.png" descr="4.png"/>
          <p:cNvPicPr>
            <a:picLocks noChangeAspect="1"/>
          </p:cNvPicPr>
          <p:nvPr/>
        </p:nvPicPr>
        <p:blipFill>
          <a:blip r:embed="rId3">
            <a:extLst/>
          </a:blip>
          <a:srcRect l="22025" t="11489" r="68472" b="11489"/>
          <a:stretch>
            <a:fillRect/>
          </a:stretch>
        </p:blipFill>
        <p:spPr>
          <a:xfrm>
            <a:off x="8001590" y="9776566"/>
            <a:ext cx="3341084" cy="338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4.png" descr="4.png"/>
          <p:cNvPicPr>
            <a:picLocks noChangeAspect="1"/>
          </p:cNvPicPr>
          <p:nvPr/>
        </p:nvPicPr>
        <p:blipFill>
          <a:blip r:embed="rId3">
            <a:extLst/>
          </a:blip>
          <a:srcRect l="41671" t="11489" r="48962" b="11489"/>
          <a:stretch>
            <a:fillRect/>
          </a:stretch>
        </p:blipFill>
        <p:spPr>
          <a:xfrm>
            <a:off x="11457595" y="9776566"/>
            <a:ext cx="3293050" cy="3385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4.png" descr="4.png"/>
          <p:cNvPicPr>
            <a:picLocks noChangeAspect="1"/>
          </p:cNvPicPr>
          <p:nvPr/>
        </p:nvPicPr>
        <p:blipFill>
          <a:blip r:embed="rId3">
            <a:extLst/>
          </a:blip>
          <a:srcRect l="61303" t="11489" r="19522" b="11489"/>
          <a:stretch>
            <a:fillRect/>
          </a:stretch>
        </p:blipFill>
        <p:spPr>
          <a:xfrm>
            <a:off x="14922295" y="9776566"/>
            <a:ext cx="6741758" cy="338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Google Shape;127;p19"/>
          <p:cNvSpPr txBox="1"/>
          <p:nvPr/>
        </p:nvSpPr>
        <p:spPr>
          <a:xfrm>
            <a:off x="5911157" y="5179469"/>
            <a:ext cx="1890031" cy="671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Goal:</a:t>
            </a:r>
          </a:p>
        </p:txBody>
      </p:sp>
      <p:sp>
        <p:nvSpPr>
          <p:cNvPr id="1092" name="Google Shape;127;p19"/>
          <p:cNvSpPr txBox="1"/>
          <p:nvPr/>
        </p:nvSpPr>
        <p:spPr>
          <a:xfrm>
            <a:off x="5911157" y="9068199"/>
            <a:ext cx="1890031" cy="67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Goal:</a:t>
            </a:r>
          </a:p>
        </p:txBody>
      </p:sp>
      <p:sp>
        <p:nvSpPr>
          <p:cNvPr id="1093" name="Google Shape;102;p18"/>
          <p:cNvSpPr txBox="1"/>
          <p:nvPr/>
        </p:nvSpPr>
        <p:spPr>
          <a:xfrm rot="16200000">
            <a:off x="5555086" y="11004277"/>
            <a:ext cx="3186734" cy="9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EmbCLIP</a:t>
            </a:r>
          </a:p>
        </p:txBody>
      </p:sp>
      <p:sp>
        <p:nvSpPr>
          <p:cNvPr id="1094" name="Google Shape;102;p18"/>
          <p:cNvSpPr txBox="1"/>
          <p:nvPr/>
        </p:nvSpPr>
        <p:spPr>
          <a:xfrm rot="16200000">
            <a:off x="4915556" y="6801061"/>
            <a:ext cx="4207384" cy="151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EmbCLIP</a:t>
            </a:r>
          </a:p>
          <a:p>
            <a:pPr defTabSz="2438400">
              <a:defRPr b="1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+</a:t>
            </a:r>
            <a:r>
              <a:rPr sz="3700"/>
              <a:t>Codebook</a:t>
            </a:r>
          </a:p>
        </p:txBody>
      </p:sp>
      <p:sp>
        <p:nvSpPr>
          <p:cNvPr id="1095" name="Arrow"/>
          <p:cNvSpPr/>
          <p:nvPr/>
        </p:nvSpPr>
        <p:spPr>
          <a:xfrm rot="4025125">
            <a:off x="9591316" y="7084063"/>
            <a:ext cx="870275" cy="347447"/>
          </a:xfrm>
          <a:prstGeom prst="rightArrow">
            <a:avLst>
              <a:gd name="adj1" fmla="val 19146"/>
              <a:gd name="adj2" fmla="val 6890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6" name="Arrow"/>
          <p:cNvSpPr/>
          <p:nvPr/>
        </p:nvSpPr>
        <p:spPr>
          <a:xfrm rot="76230">
            <a:off x="15838918" y="6899427"/>
            <a:ext cx="657433" cy="375911"/>
          </a:xfrm>
          <a:prstGeom prst="rightArrow">
            <a:avLst>
              <a:gd name="adj1" fmla="val 21701"/>
              <a:gd name="adj2" fmla="val 4814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7" name="Arrow"/>
          <p:cNvSpPr/>
          <p:nvPr/>
        </p:nvSpPr>
        <p:spPr>
          <a:xfrm rot="4025125">
            <a:off x="12155589" y="6299217"/>
            <a:ext cx="721992" cy="347447"/>
          </a:xfrm>
          <a:prstGeom prst="rightArrow">
            <a:avLst>
              <a:gd name="adj1" fmla="val 19146"/>
              <a:gd name="adj2" fmla="val 6890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8" name="Arrow"/>
          <p:cNvSpPr/>
          <p:nvPr/>
        </p:nvSpPr>
        <p:spPr>
          <a:xfrm rot="20829294">
            <a:off x="19141614" y="7687288"/>
            <a:ext cx="657433" cy="375911"/>
          </a:xfrm>
          <a:prstGeom prst="rightArrow">
            <a:avLst>
              <a:gd name="adj1" fmla="val 21701"/>
              <a:gd name="adj2" fmla="val 4814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9" name="Arrow"/>
          <p:cNvSpPr/>
          <p:nvPr/>
        </p:nvSpPr>
        <p:spPr>
          <a:xfrm rot="76230">
            <a:off x="3580407" y="9081099"/>
            <a:ext cx="657433" cy="375911"/>
          </a:xfrm>
          <a:prstGeom prst="rightArrow">
            <a:avLst>
              <a:gd name="adj1" fmla="val 21701"/>
              <a:gd name="adj2" fmla="val 48141"/>
            </a:avLst>
          </a:prstGeom>
          <a:solidFill>
            <a:srgbClr val="FFE07C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00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101" name="Google Shape;102;p18"/>
          <p:cNvSpPr txBox="1"/>
          <p:nvPr/>
        </p:nvSpPr>
        <p:spPr>
          <a:xfrm>
            <a:off x="1607250" y="3580696"/>
            <a:ext cx="5587124" cy="126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b="1"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Query Image</a:t>
            </a:r>
          </a:p>
        </p:txBody>
      </p:sp>
      <p:sp>
        <p:nvSpPr>
          <p:cNvPr id="1102" name="Google Shape;102;p18"/>
          <p:cNvSpPr txBox="1"/>
          <p:nvPr/>
        </p:nvSpPr>
        <p:spPr>
          <a:xfrm>
            <a:off x="8181148" y="3580696"/>
            <a:ext cx="13401618" cy="126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b="1"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Nearest Neighbors</a:t>
            </a:r>
          </a:p>
        </p:txBody>
      </p:sp>
      <p:sp>
        <p:nvSpPr>
          <p:cNvPr id="1103" name="Codebook-bottlenecked embeddings retain the most task-relevant information"/>
          <p:cNvSpPr txBox="1"/>
          <p:nvPr>
            <p:ph type="title"/>
          </p:nvPr>
        </p:nvSpPr>
        <p:spPr>
          <a:xfrm>
            <a:off x="1206500" y="722097"/>
            <a:ext cx="21971000" cy="3075059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embeddings retain the most </a:t>
            </a:r>
            <a:r>
              <a:rPr b="1"/>
              <a:t>task-relevant</a:t>
            </a:r>
            <a:r>
              <a:t> information</a:t>
            </a:r>
          </a:p>
        </p:txBody>
      </p:sp>
      <p:grpSp>
        <p:nvGrpSpPr>
          <p:cNvPr id="1106" name="Group"/>
          <p:cNvGrpSpPr/>
          <p:nvPr/>
        </p:nvGrpSpPr>
        <p:grpSpPr>
          <a:xfrm>
            <a:off x="2594302" y="4622193"/>
            <a:ext cx="3613020" cy="428052"/>
            <a:chOff x="0" y="0"/>
            <a:chExt cx="3613018" cy="428051"/>
          </a:xfrm>
        </p:grpSpPr>
        <p:sp>
          <p:nvSpPr>
            <p:cNvPr id="1104" name="Line"/>
            <p:cNvSpPr/>
            <p:nvPr/>
          </p:nvSpPr>
          <p:spPr>
            <a:xfrm>
              <a:off x="-1" y="-1"/>
              <a:ext cx="1807881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05" name="Line"/>
            <p:cNvSpPr/>
            <p:nvPr/>
          </p:nvSpPr>
          <p:spPr>
            <a:xfrm flipH="1">
              <a:off x="1805138" y="-1"/>
              <a:ext cx="1807881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09" name="Group"/>
          <p:cNvGrpSpPr/>
          <p:nvPr/>
        </p:nvGrpSpPr>
        <p:grpSpPr>
          <a:xfrm>
            <a:off x="8413771" y="4622193"/>
            <a:ext cx="12936373" cy="428052"/>
            <a:chOff x="0" y="0"/>
            <a:chExt cx="12936371" cy="428051"/>
          </a:xfrm>
        </p:grpSpPr>
        <p:sp>
          <p:nvSpPr>
            <p:cNvPr id="1107" name="Line"/>
            <p:cNvSpPr/>
            <p:nvPr/>
          </p:nvSpPr>
          <p:spPr>
            <a:xfrm>
              <a:off x="-1" y="-1"/>
              <a:ext cx="6473092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08" name="Line"/>
            <p:cNvSpPr/>
            <p:nvPr/>
          </p:nvSpPr>
          <p:spPr>
            <a:xfrm flipH="1">
              <a:off x="6463280" y="-1"/>
              <a:ext cx="6473092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5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5" grpId="3"/>
      <p:bldP build="whole" bldLvl="1" animBg="1" rev="0" advAuto="0" spid="1098" grpId="4"/>
      <p:bldP build="whole" bldLvl="1" animBg="1" rev="0" advAuto="0" spid="1096" grpId="2"/>
      <p:bldP build="whole" bldLvl="1" animBg="1" rev="0" advAuto="0" spid="109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02;p18"/>
          <p:cNvSpPr txBox="1"/>
          <p:nvPr/>
        </p:nvSpPr>
        <p:spPr>
          <a:xfrm>
            <a:off x="2772559" y="6910413"/>
            <a:ext cx="3244829" cy="1079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/>
          <a:p>
            <a:pPr defTabSz="2438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Goal: </a:t>
            </a:r>
            <a:r>
              <a:rPr b="1" sz="4200"/>
              <a:t>Toilet</a:t>
            </a:r>
          </a:p>
        </p:txBody>
      </p:sp>
      <p:sp>
        <p:nvSpPr>
          <p:cNvPr id="1114" name="Google Shape;102;p18"/>
          <p:cNvSpPr txBox="1"/>
          <p:nvPr/>
        </p:nvSpPr>
        <p:spPr>
          <a:xfrm>
            <a:off x="7172618" y="5100985"/>
            <a:ext cx="5018697" cy="9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GarbageCan</a:t>
            </a:r>
          </a:p>
        </p:txBody>
      </p:sp>
      <p:sp>
        <p:nvSpPr>
          <p:cNvPr id="1115" name="Google Shape;102;p18"/>
          <p:cNvSpPr txBox="1"/>
          <p:nvPr/>
        </p:nvSpPr>
        <p:spPr>
          <a:xfrm>
            <a:off x="8142665" y="9077541"/>
            <a:ext cx="3078602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Toilet</a:t>
            </a:r>
          </a:p>
        </p:txBody>
      </p:sp>
      <p:sp>
        <p:nvSpPr>
          <p:cNvPr id="1116" name="Google Shape;102;p18"/>
          <p:cNvSpPr txBox="1"/>
          <p:nvPr/>
        </p:nvSpPr>
        <p:spPr>
          <a:xfrm>
            <a:off x="11612692" y="9077541"/>
            <a:ext cx="3078602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Toilet</a:t>
            </a:r>
          </a:p>
        </p:txBody>
      </p:sp>
      <p:sp>
        <p:nvSpPr>
          <p:cNvPr id="1117" name="Google Shape;102;p18"/>
          <p:cNvSpPr txBox="1"/>
          <p:nvPr/>
        </p:nvSpPr>
        <p:spPr>
          <a:xfrm>
            <a:off x="15082732" y="9077541"/>
            <a:ext cx="3078602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Toilet</a:t>
            </a:r>
          </a:p>
        </p:txBody>
      </p:sp>
      <p:sp>
        <p:nvSpPr>
          <p:cNvPr id="1118" name="Google Shape;102;p18"/>
          <p:cNvSpPr txBox="1"/>
          <p:nvPr/>
        </p:nvSpPr>
        <p:spPr>
          <a:xfrm>
            <a:off x="18256293" y="9077541"/>
            <a:ext cx="3078602" cy="981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Toilet</a:t>
            </a:r>
          </a:p>
        </p:txBody>
      </p:sp>
      <p:sp>
        <p:nvSpPr>
          <p:cNvPr id="1119" name="Google Shape;102;p18"/>
          <p:cNvSpPr txBox="1"/>
          <p:nvPr/>
        </p:nvSpPr>
        <p:spPr>
          <a:xfrm rot="16200000">
            <a:off x="5559152" y="11015901"/>
            <a:ext cx="3211614" cy="9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EmbCLIP</a:t>
            </a:r>
          </a:p>
        </p:txBody>
      </p:sp>
      <p:sp>
        <p:nvSpPr>
          <p:cNvPr id="1120" name="Google Shape;102;p18"/>
          <p:cNvSpPr txBox="1"/>
          <p:nvPr/>
        </p:nvSpPr>
        <p:spPr>
          <a:xfrm rot="16200000">
            <a:off x="4923642" y="6796067"/>
            <a:ext cx="4221558" cy="151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EmbCLIP</a:t>
            </a:r>
          </a:p>
          <a:p>
            <a:pPr defTabSz="2438400">
              <a:defRPr b="1"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+</a:t>
            </a:r>
            <a:r>
              <a:rPr sz="3700"/>
              <a:t>Codebook</a:t>
            </a:r>
          </a:p>
        </p:txBody>
      </p:sp>
      <p:pic>
        <p:nvPicPr>
          <p:cNvPr id="1121" name="381_2.png" descr="381_2.png"/>
          <p:cNvPicPr>
            <a:picLocks noChangeAspect="1"/>
          </p:cNvPicPr>
          <p:nvPr/>
        </p:nvPicPr>
        <p:blipFill>
          <a:blip r:embed="rId3">
            <a:extLst/>
          </a:blip>
          <a:srcRect l="12230" t="11604" r="78300" b="11604"/>
          <a:stretch>
            <a:fillRect/>
          </a:stretch>
        </p:blipFill>
        <p:spPr>
          <a:xfrm>
            <a:off x="2692885" y="7797304"/>
            <a:ext cx="3346131" cy="339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2" name="Group" descr="Group"/>
          <p:cNvPicPr>
            <a:picLocks noChangeAspect="1"/>
          </p:cNvPicPr>
          <p:nvPr/>
        </p:nvPicPr>
        <p:blipFill>
          <a:blip r:embed="rId4">
            <a:extLst/>
          </a:blip>
          <a:srcRect l="51453" t="11858" r="9653" b="11858"/>
          <a:stretch>
            <a:fillRect/>
          </a:stretch>
        </p:blipFill>
        <p:spPr>
          <a:xfrm>
            <a:off x="8015195" y="5792151"/>
            <a:ext cx="13526178" cy="3316275"/>
          </a:xfrm>
          <a:prstGeom prst="rect">
            <a:avLst/>
          </a:prstGeom>
          <a:ln w="12700">
            <a:miter lim="400000"/>
          </a:ln>
        </p:spPr>
      </p:pic>
      <p:sp>
        <p:nvSpPr>
          <p:cNvPr id="1123" name="Google Shape;102;p18"/>
          <p:cNvSpPr txBox="1"/>
          <p:nvPr/>
        </p:nvSpPr>
        <p:spPr>
          <a:xfrm>
            <a:off x="10642648" y="5100985"/>
            <a:ext cx="5018697" cy="9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BaseBallBat</a:t>
            </a:r>
          </a:p>
        </p:txBody>
      </p:sp>
      <p:sp>
        <p:nvSpPr>
          <p:cNvPr id="1124" name="Google Shape;102;p18"/>
          <p:cNvSpPr txBox="1"/>
          <p:nvPr/>
        </p:nvSpPr>
        <p:spPr>
          <a:xfrm>
            <a:off x="14112681" y="5100985"/>
            <a:ext cx="5018697" cy="9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GarbageCan</a:t>
            </a:r>
          </a:p>
        </p:txBody>
      </p:sp>
      <p:sp>
        <p:nvSpPr>
          <p:cNvPr id="1125" name="Google Shape;102;p18"/>
          <p:cNvSpPr txBox="1"/>
          <p:nvPr/>
        </p:nvSpPr>
        <p:spPr>
          <a:xfrm>
            <a:off x="18364607" y="5100985"/>
            <a:ext cx="3070860" cy="98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spAutoFit/>
          </a:bodyPr>
          <a:lstStyle>
            <a:lvl1pPr defTabSz="2438400">
              <a:defRPr sz="3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Bed</a:t>
            </a:r>
          </a:p>
        </p:txBody>
      </p:sp>
      <p:pic>
        <p:nvPicPr>
          <p:cNvPr id="1126" name="381_2.png" descr="381_2.png"/>
          <p:cNvPicPr>
            <a:picLocks noChangeAspect="1"/>
          </p:cNvPicPr>
          <p:nvPr/>
        </p:nvPicPr>
        <p:blipFill>
          <a:blip r:embed="rId3">
            <a:extLst/>
          </a:blip>
          <a:srcRect l="31934" t="11604" r="29362" b="11604"/>
          <a:stretch>
            <a:fillRect/>
          </a:stretch>
        </p:blipFill>
        <p:spPr>
          <a:xfrm>
            <a:off x="8015198" y="9773205"/>
            <a:ext cx="13675983" cy="3391834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Google Shape;127;p19"/>
          <p:cNvSpPr txBox="1"/>
          <p:nvPr/>
        </p:nvSpPr>
        <p:spPr>
          <a:xfrm>
            <a:off x="5948638" y="5238724"/>
            <a:ext cx="1896401" cy="671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Goal:</a:t>
            </a:r>
          </a:p>
        </p:txBody>
      </p:sp>
      <p:sp>
        <p:nvSpPr>
          <p:cNvPr id="1128" name="Google Shape;127;p19"/>
          <p:cNvSpPr txBox="1"/>
          <p:nvPr/>
        </p:nvSpPr>
        <p:spPr>
          <a:xfrm>
            <a:off x="5948638" y="9119406"/>
            <a:ext cx="1896401" cy="671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Goal:</a:t>
            </a:r>
          </a:p>
        </p:txBody>
      </p:sp>
      <p:sp>
        <p:nvSpPr>
          <p:cNvPr id="1129" name="Arrow"/>
          <p:cNvSpPr/>
          <p:nvPr/>
        </p:nvSpPr>
        <p:spPr>
          <a:xfrm rot="1147617">
            <a:off x="15400241" y="6119047"/>
            <a:ext cx="640623" cy="348618"/>
          </a:xfrm>
          <a:prstGeom prst="rightArrow">
            <a:avLst>
              <a:gd name="adj1" fmla="val 19146"/>
              <a:gd name="adj2" fmla="val 6890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0" name="Arrow"/>
          <p:cNvSpPr/>
          <p:nvPr/>
        </p:nvSpPr>
        <p:spPr>
          <a:xfrm rot="16545410">
            <a:off x="19339289" y="6765711"/>
            <a:ext cx="873207" cy="348618"/>
          </a:xfrm>
          <a:prstGeom prst="rightArrow">
            <a:avLst>
              <a:gd name="adj1" fmla="val 19146"/>
              <a:gd name="adj2" fmla="val 6890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1" name="Arrow"/>
          <p:cNvSpPr/>
          <p:nvPr/>
        </p:nvSpPr>
        <p:spPr>
          <a:xfrm rot="1147617">
            <a:off x="8585803" y="6233624"/>
            <a:ext cx="640623" cy="348617"/>
          </a:xfrm>
          <a:prstGeom prst="rightArrow">
            <a:avLst>
              <a:gd name="adj1" fmla="val 19146"/>
              <a:gd name="adj2" fmla="val 6890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2" name="Arrow"/>
          <p:cNvSpPr/>
          <p:nvPr/>
        </p:nvSpPr>
        <p:spPr>
          <a:xfrm rot="6392213">
            <a:off x="13050333" y="6510417"/>
            <a:ext cx="640623" cy="348617"/>
          </a:xfrm>
          <a:prstGeom prst="rightArrow">
            <a:avLst>
              <a:gd name="adj1" fmla="val 19146"/>
              <a:gd name="adj2" fmla="val 68901"/>
            </a:avLst>
          </a:prstGeom>
          <a:solidFill>
            <a:schemeClr val="accent4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3" name="Arrow"/>
          <p:cNvSpPr/>
          <p:nvPr/>
        </p:nvSpPr>
        <p:spPr>
          <a:xfrm rot="13106909">
            <a:off x="3596399" y="8720588"/>
            <a:ext cx="659647" cy="377177"/>
          </a:xfrm>
          <a:prstGeom prst="rightArrow">
            <a:avLst>
              <a:gd name="adj1" fmla="val 21701"/>
              <a:gd name="adj2" fmla="val 48141"/>
            </a:avLst>
          </a:prstGeom>
          <a:solidFill>
            <a:srgbClr val="FFE07C"/>
          </a:solidFill>
          <a:ln w="2540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algn="l" defTabSz="1580444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4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135" name="Codebook-bottlenecked embeddings retain the most task-relevant information"/>
          <p:cNvSpPr txBox="1"/>
          <p:nvPr>
            <p:ph type="title"/>
          </p:nvPr>
        </p:nvSpPr>
        <p:spPr>
          <a:xfrm>
            <a:off x="1206500" y="722097"/>
            <a:ext cx="21971000" cy="3075059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embeddings retain the most </a:t>
            </a:r>
            <a:r>
              <a:rPr b="1"/>
              <a:t>task-relevant</a:t>
            </a:r>
            <a:r>
              <a:t> information</a:t>
            </a:r>
          </a:p>
        </p:txBody>
      </p:sp>
      <p:sp>
        <p:nvSpPr>
          <p:cNvPr id="1136" name="Google Shape;102;p18"/>
          <p:cNvSpPr txBox="1"/>
          <p:nvPr/>
        </p:nvSpPr>
        <p:spPr>
          <a:xfrm>
            <a:off x="1607250" y="3580696"/>
            <a:ext cx="5587124" cy="126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b="1"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Query Image</a:t>
            </a:r>
          </a:p>
        </p:txBody>
      </p:sp>
      <p:sp>
        <p:nvSpPr>
          <p:cNvPr id="1137" name="Google Shape;102;p18"/>
          <p:cNvSpPr txBox="1"/>
          <p:nvPr/>
        </p:nvSpPr>
        <p:spPr>
          <a:xfrm>
            <a:off x="8181148" y="3580696"/>
            <a:ext cx="13401618" cy="126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b="1"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Nearest Neighbors</a:t>
            </a:r>
          </a:p>
        </p:txBody>
      </p:sp>
      <p:grpSp>
        <p:nvGrpSpPr>
          <p:cNvPr id="1140" name="Group"/>
          <p:cNvGrpSpPr/>
          <p:nvPr/>
        </p:nvGrpSpPr>
        <p:grpSpPr>
          <a:xfrm>
            <a:off x="2594302" y="4622193"/>
            <a:ext cx="3613020" cy="428052"/>
            <a:chOff x="0" y="0"/>
            <a:chExt cx="3613018" cy="428051"/>
          </a:xfrm>
        </p:grpSpPr>
        <p:sp>
          <p:nvSpPr>
            <p:cNvPr id="1138" name="Line"/>
            <p:cNvSpPr/>
            <p:nvPr/>
          </p:nvSpPr>
          <p:spPr>
            <a:xfrm>
              <a:off x="-1" y="-1"/>
              <a:ext cx="1807881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9" name="Line"/>
            <p:cNvSpPr/>
            <p:nvPr/>
          </p:nvSpPr>
          <p:spPr>
            <a:xfrm flipH="1">
              <a:off x="1805138" y="-1"/>
              <a:ext cx="1807881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43" name="Group"/>
          <p:cNvGrpSpPr/>
          <p:nvPr/>
        </p:nvGrpSpPr>
        <p:grpSpPr>
          <a:xfrm>
            <a:off x="8413771" y="4622193"/>
            <a:ext cx="12936373" cy="428052"/>
            <a:chOff x="0" y="0"/>
            <a:chExt cx="12936371" cy="428051"/>
          </a:xfrm>
        </p:grpSpPr>
        <p:sp>
          <p:nvSpPr>
            <p:cNvPr id="1141" name="Line"/>
            <p:cNvSpPr/>
            <p:nvPr/>
          </p:nvSpPr>
          <p:spPr>
            <a:xfrm>
              <a:off x="-1" y="-1"/>
              <a:ext cx="6473092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42" name="Line"/>
            <p:cNvSpPr/>
            <p:nvPr/>
          </p:nvSpPr>
          <p:spPr>
            <a:xfrm flipH="1">
              <a:off x="6463280" y="-1"/>
              <a:ext cx="6473092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1" grpId="2"/>
      <p:bldP build="whole" bldLvl="1" animBg="1" rev="0" advAuto="0" spid="1132" grpId="3"/>
      <p:bldP build="whole" bldLvl="1" animBg="1" rev="0" advAuto="0" spid="1130" grpId="4"/>
      <p:bldP build="whole" bldLvl="1" animBg="1" rev="0" advAuto="0" spid="112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6" name="Group"/>
          <p:cNvGrpSpPr/>
          <p:nvPr/>
        </p:nvGrpSpPr>
        <p:grpSpPr>
          <a:xfrm>
            <a:off x="2692742" y="5129316"/>
            <a:ext cx="18998519" cy="7974827"/>
            <a:chOff x="0" y="0"/>
            <a:chExt cx="18998517" cy="7974826"/>
          </a:xfrm>
        </p:grpSpPr>
        <p:sp>
          <p:nvSpPr>
            <p:cNvPr id="1147" name="Google Shape;102;p18"/>
            <p:cNvSpPr txBox="1"/>
            <p:nvPr/>
          </p:nvSpPr>
          <p:spPr>
            <a:xfrm rot="16200000">
              <a:off x="2171995" y="1668339"/>
              <a:ext cx="4172867" cy="1513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spAutoFit/>
            </a:bodyPr>
            <a:lstStyle/>
            <a:p>
              <a: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EmbCLIP</a:t>
              </a:r>
            </a:p>
            <a:p>
              <a:pPr defTabSz="2438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+</a:t>
              </a:r>
              <a:r>
                <a:rPr sz="3700"/>
                <a:t>Codebook</a:t>
              </a:r>
            </a:p>
          </p:txBody>
        </p:sp>
        <p:sp>
          <p:nvSpPr>
            <p:cNvPr id="1148" name="Google Shape;102;p18"/>
            <p:cNvSpPr txBox="1"/>
            <p:nvPr/>
          </p:nvSpPr>
          <p:spPr>
            <a:xfrm>
              <a:off x="56567" y="1817279"/>
              <a:ext cx="3155295" cy="1079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/>
            <a:p>
              <a:pPr defTabSz="24384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Goal: </a:t>
              </a:r>
              <a:r>
                <a:rPr b="1" sz="4200"/>
                <a:t>Bowl</a:t>
              </a:r>
            </a:p>
          </p:txBody>
        </p:sp>
        <p:sp>
          <p:nvSpPr>
            <p:cNvPr id="1149" name="Google Shape;102;p18"/>
            <p:cNvSpPr txBox="1"/>
            <p:nvPr/>
          </p:nvSpPr>
          <p:spPr>
            <a:xfrm>
              <a:off x="5053298" y="0"/>
              <a:ext cx="3921356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Apple</a:t>
              </a:r>
            </a:p>
          </p:txBody>
        </p:sp>
        <p:sp>
          <p:nvSpPr>
            <p:cNvPr id="1150" name="Google Shape;102;p18"/>
            <p:cNvSpPr txBox="1"/>
            <p:nvPr/>
          </p:nvSpPr>
          <p:spPr>
            <a:xfrm>
              <a:off x="8129781" y="0"/>
              <a:ext cx="4541655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Apple</a:t>
              </a:r>
            </a:p>
          </p:txBody>
        </p:sp>
        <p:sp>
          <p:nvSpPr>
            <p:cNvPr id="1151" name="Google Shape;102;p18"/>
            <p:cNvSpPr txBox="1"/>
            <p:nvPr/>
          </p:nvSpPr>
          <p:spPr>
            <a:xfrm>
              <a:off x="11577223" y="0"/>
              <a:ext cx="4541655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AlarmClock</a:t>
              </a:r>
            </a:p>
          </p:txBody>
        </p:sp>
        <p:sp>
          <p:nvSpPr>
            <p:cNvPr id="1152" name="Google Shape;102;p18"/>
            <p:cNvSpPr txBox="1"/>
            <p:nvPr/>
          </p:nvSpPr>
          <p:spPr>
            <a:xfrm>
              <a:off x="15473918" y="0"/>
              <a:ext cx="3043095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Vase</a:t>
              </a:r>
            </a:p>
          </p:txBody>
        </p:sp>
        <p:sp>
          <p:nvSpPr>
            <p:cNvPr id="1153" name="Google Shape;102;p18"/>
            <p:cNvSpPr txBox="1"/>
            <p:nvPr/>
          </p:nvSpPr>
          <p:spPr>
            <a:xfrm>
              <a:off x="5476939" y="3959982"/>
              <a:ext cx="3043095" cy="98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Apple</a:t>
              </a:r>
            </a:p>
          </p:txBody>
        </p:sp>
        <p:sp>
          <p:nvSpPr>
            <p:cNvPr id="1154" name="Google Shape;102;p18"/>
            <p:cNvSpPr txBox="1"/>
            <p:nvPr/>
          </p:nvSpPr>
          <p:spPr>
            <a:xfrm>
              <a:off x="8906943" y="3959982"/>
              <a:ext cx="3043095" cy="98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Apple</a:t>
              </a:r>
            </a:p>
          </p:txBody>
        </p:sp>
        <p:sp>
          <p:nvSpPr>
            <p:cNvPr id="1155" name="Google Shape;102;p18"/>
            <p:cNvSpPr txBox="1"/>
            <p:nvPr/>
          </p:nvSpPr>
          <p:spPr>
            <a:xfrm>
              <a:off x="12336957" y="3959982"/>
              <a:ext cx="3043095" cy="98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Apple</a:t>
              </a:r>
            </a:p>
          </p:txBody>
        </p:sp>
        <p:sp>
          <p:nvSpPr>
            <p:cNvPr id="1156" name="Google Shape;102;p18"/>
            <p:cNvSpPr txBox="1"/>
            <p:nvPr/>
          </p:nvSpPr>
          <p:spPr>
            <a:xfrm>
              <a:off x="15620142" y="3945213"/>
              <a:ext cx="3043094" cy="981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ctr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Apple</a:t>
              </a:r>
            </a:p>
          </p:txBody>
        </p:sp>
        <p:sp>
          <p:nvSpPr>
            <p:cNvPr id="1157" name="Google Shape;102;p18"/>
            <p:cNvSpPr txBox="1"/>
            <p:nvPr/>
          </p:nvSpPr>
          <p:spPr>
            <a:xfrm>
              <a:off x="20486" y="5839460"/>
              <a:ext cx="3339211" cy="1489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spAutoFit/>
            </a:bodyPr>
            <a:lstStyle>
              <a:lvl1pPr defTabSz="2438400">
                <a:defRPr b="1"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Query Image and Goal</a:t>
              </a:r>
            </a:p>
          </p:txBody>
        </p:sp>
        <p:pic>
          <p:nvPicPr>
            <p:cNvPr id="1158" name="669.png" descr="66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2058" t="12590" r="29488" b="12590"/>
            <a:stretch>
              <a:fillRect/>
            </a:stretch>
          </p:blipFill>
          <p:spPr>
            <a:xfrm>
              <a:off x="5302639" y="4653826"/>
              <a:ext cx="13654095" cy="3321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61" name="Group"/>
            <p:cNvGrpSpPr/>
            <p:nvPr/>
          </p:nvGrpSpPr>
          <p:grpSpPr>
            <a:xfrm>
              <a:off x="5221377" y="680684"/>
              <a:ext cx="13777141" cy="3352941"/>
              <a:chOff x="0" y="0"/>
              <a:chExt cx="13777139" cy="3352939"/>
            </a:xfrm>
          </p:grpSpPr>
          <p:pic>
            <p:nvPicPr>
              <p:cNvPr id="1159" name="669.png" descr="66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2159" t="12251" r="48930" b="12251"/>
              <a:stretch>
                <a:fillRect/>
              </a:stretch>
            </p:blipFill>
            <p:spPr>
              <a:xfrm>
                <a:off x="-1" y="0"/>
                <a:ext cx="10271298" cy="33529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0" name="669.png" descr="66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1273" t="12251" r="29303" b="12251"/>
              <a:stretch>
                <a:fillRect/>
              </a:stretch>
            </p:blipFill>
            <p:spPr>
              <a:xfrm>
                <a:off x="10429049" y="-1"/>
                <a:ext cx="3348091" cy="33529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62" name="669.png" descr="66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227" t="12251" r="78258" b="12251"/>
            <a:stretch>
              <a:fillRect/>
            </a:stretch>
          </p:blipFill>
          <p:spPr>
            <a:xfrm>
              <a:off x="0" y="2701318"/>
              <a:ext cx="3380344" cy="3352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3" name="Google Shape;127;p19"/>
            <p:cNvSpPr txBox="1"/>
            <p:nvPr/>
          </p:nvSpPr>
          <p:spPr>
            <a:xfrm>
              <a:off x="3308217" y="47039"/>
              <a:ext cx="1874528" cy="6719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Goal:</a:t>
              </a:r>
            </a:p>
          </p:txBody>
        </p:sp>
        <p:sp>
          <p:nvSpPr>
            <p:cNvPr id="1164" name="Google Shape;127;p19"/>
            <p:cNvSpPr txBox="1"/>
            <p:nvPr/>
          </p:nvSpPr>
          <p:spPr>
            <a:xfrm>
              <a:off x="3308217" y="4007022"/>
              <a:ext cx="1874528" cy="671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35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Goal:</a:t>
              </a:r>
            </a:p>
          </p:txBody>
        </p:sp>
        <p:sp>
          <p:nvSpPr>
            <p:cNvPr id="1165" name="Google Shape;102;p18"/>
            <p:cNvSpPr txBox="1"/>
            <p:nvPr/>
          </p:nvSpPr>
          <p:spPr>
            <a:xfrm rot="16200000">
              <a:off x="2813567" y="5882949"/>
              <a:ext cx="3141645" cy="981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spAutoFit/>
            </a:bodyPr>
            <a:lstStyle>
              <a:lvl1pPr defTabSz="2438400">
                <a:defRPr sz="3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EmbCLIP</a:t>
              </a:r>
            </a:p>
          </p:txBody>
        </p:sp>
      </p:grpSp>
      <p:sp>
        <p:nvSpPr>
          <p:cNvPr id="1167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168" name="Codebook-bottlenecked embeddings retain the most task-relevant information"/>
          <p:cNvSpPr txBox="1"/>
          <p:nvPr>
            <p:ph type="title"/>
          </p:nvPr>
        </p:nvSpPr>
        <p:spPr>
          <a:xfrm>
            <a:off x="1206500" y="722097"/>
            <a:ext cx="21971000" cy="3075059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Codebook-bottlenecked embeddings retain the most </a:t>
            </a:r>
            <a:r>
              <a:rPr b="1"/>
              <a:t>task-relevant</a:t>
            </a:r>
            <a:r>
              <a:t> information</a:t>
            </a:r>
          </a:p>
        </p:txBody>
      </p:sp>
      <p:sp>
        <p:nvSpPr>
          <p:cNvPr id="1169" name="Google Shape;102;p18"/>
          <p:cNvSpPr txBox="1"/>
          <p:nvPr/>
        </p:nvSpPr>
        <p:spPr>
          <a:xfrm>
            <a:off x="1607250" y="3580696"/>
            <a:ext cx="5587124" cy="126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b="1"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Query Image</a:t>
            </a:r>
          </a:p>
        </p:txBody>
      </p:sp>
      <p:sp>
        <p:nvSpPr>
          <p:cNvPr id="1170" name="Google Shape;102;p18"/>
          <p:cNvSpPr txBox="1"/>
          <p:nvPr/>
        </p:nvSpPr>
        <p:spPr>
          <a:xfrm>
            <a:off x="8181148" y="3580696"/>
            <a:ext cx="13401618" cy="1262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defRPr b="1" sz="4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Nearest Neighbors</a:t>
            </a:r>
          </a:p>
        </p:txBody>
      </p:sp>
      <p:grpSp>
        <p:nvGrpSpPr>
          <p:cNvPr id="1173" name="Group"/>
          <p:cNvGrpSpPr/>
          <p:nvPr/>
        </p:nvGrpSpPr>
        <p:grpSpPr>
          <a:xfrm>
            <a:off x="2594302" y="4622193"/>
            <a:ext cx="3613020" cy="428052"/>
            <a:chOff x="0" y="0"/>
            <a:chExt cx="3613018" cy="428051"/>
          </a:xfrm>
        </p:grpSpPr>
        <p:sp>
          <p:nvSpPr>
            <p:cNvPr id="1171" name="Line"/>
            <p:cNvSpPr/>
            <p:nvPr/>
          </p:nvSpPr>
          <p:spPr>
            <a:xfrm>
              <a:off x="-1" y="-1"/>
              <a:ext cx="1807881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2" name="Line"/>
            <p:cNvSpPr/>
            <p:nvPr/>
          </p:nvSpPr>
          <p:spPr>
            <a:xfrm flipH="1">
              <a:off x="1805138" y="-1"/>
              <a:ext cx="1807881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76" name="Group"/>
          <p:cNvGrpSpPr/>
          <p:nvPr/>
        </p:nvGrpSpPr>
        <p:grpSpPr>
          <a:xfrm>
            <a:off x="8413771" y="4622193"/>
            <a:ext cx="12936373" cy="428052"/>
            <a:chOff x="0" y="0"/>
            <a:chExt cx="12936371" cy="428051"/>
          </a:xfrm>
        </p:grpSpPr>
        <p:sp>
          <p:nvSpPr>
            <p:cNvPr id="1174" name="Line"/>
            <p:cNvSpPr/>
            <p:nvPr/>
          </p:nvSpPr>
          <p:spPr>
            <a:xfrm>
              <a:off x="-1" y="-1"/>
              <a:ext cx="6473092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5" name="Line"/>
            <p:cNvSpPr/>
            <p:nvPr/>
          </p:nvSpPr>
          <p:spPr>
            <a:xfrm flipH="1">
              <a:off x="6463280" y="-1"/>
              <a:ext cx="6473092" cy="42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50" y="19461"/>
                    <a:pt x="602" y="17450"/>
                    <a:pt x="1299" y="15785"/>
                  </a:cubicBezTo>
                  <a:cubicBezTo>
                    <a:pt x="5881" y="4847"/>
                    <a:pt x="15357" y="14550"/>
                    <a:pt x="20220" y="4501"/>
                  </a:cubicBezTo>
                  <a:cubicBezTo>
                    <a:pt x="20841" y="3217"/>
                    <a:pt x="21312" y="168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1A1A1A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Improve performance and convergence in Embodied-AI…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 </a:t>
            </a:r>
            <a:r>
              <a:rPr>
                <a:solidFill>
                  <a:srgbClr val="B51600"/>
                </a:solidFill>
              </a:rPr>
              <a:t>performance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convergence</a:t>
            </a:r>
            <a:r>
              <a:t> in Embodied-AI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Improved agent behavior: </a:t>
            </a:r>
            <a:r>
              <a:rPr>
                <a:solidFill>
                  <a:srgbClr val="B51600"/>
                </a:solidFill>
              </a:rPr>
              <a:t>smoother trajectories</a:t>
            </a:r>
            <a:r>
              <a:t> and </a:t>
            </a:r>
            <a:r>
              <a:rPr>
                <a:solidFill>
                  <a:srgbClr val="B51600"/>
                </a:solidFill>
              </a:rPr>
              <a:t>more efficient exploration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More </a:t>
            </a:r>
            <a:r>
              <a:rPr>
                <a:solidFill>
                  <a:srgbClr val="B51600"/>
                </a:solidFill>
              </a:rPr>
              <a:t>generalizable</a:t>
            </a:r>
            <a:r>
              <a:t> to new visual domains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Captures the most </a:t>
            </a:r>
            <a:r>
              <a:rPr>
                <a:solidFill>
                  <a:srgbClr val="B51600"/>
                </a:solidFill>
              </a:rPr>
              <a:t>task-relevant</a:t>
            </a:r>
            <a:r>
              <a:t> information</a:t>
            </a:r>
          </a:p>
          <a:p>
            <a:pPr marL="888999" indent="-888999" defTabSz="2438337">
              <a:lnSpc>
                <a:spcPct val="90000"/>
              </a:lnSpc>
              <a:spcBef>
                <a:spcPts val="4500"/>
              </a:spcBef>
              <a:buSzPct val="100000"/>
              <a:buAutoNum type="romanLcPeriod" startAt="1"/>
              <a:defRPr b="0" sz="5000">
                <a:solidFill>
                  <a:srgbClr val="B51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Representation-agnostic</a:t>
            </a:r>
            <a:r>
              <a:rPr>
                <a:solidFill>
                  <a:srgbClr val="000000"/>
                </a:solidFill>
              </a:rPr>
              <a:t> and applicable to various visual encoders</a:t>
            </a:r>
          </a:p>
        </p:txBody>
      </p:sp>
      <p:sp>
        <p:nvSpPr>
          <p:cNvPr id="1181" name="Benefits of codebook-bottlenecked representations in Embodied-AI"/>
          <p:cNvSpPr txBox="1"/>
          <p:nvPr>
            <p:ph type="title"/>
          </p:nvPr>
        </p:nvSpPr>
        <p:spPr>
          <a:xfrm>
            <a:off x="1206500" y="1079499"/>
            <a:ext cx="21971000" cy="3093710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Benefits of </a:t>
            </a:r>
            <a:r>
              <a:rPr b="1"/>
              <a:t>codebook-bottlenecked</a:t>
            </a:r>
            <a:r>
              <a:t> representations in Embodied-AI</a:t>
            </a:r>
          </a:p>
        </p:txBody>
      </p:sp>
      <p:sp>
        <p:nvSpPr>
          <p:cNvPr id="1182" name="Rectangle"/>
          <p:cNvSpPr/>
          <p:nvPr/>
        </p:nvSpPr>
        <p:spPr>
          <a:xfrm>
            <a:off x="835200" y="4118774"/>
            <a:ext cx="21971002" cy="5887861"/>
          </a:xfrm>
          <a:prstGeom prst="rect">
            <a:avLst/>
          </a:prstGeom>
          <a:solidFill>
            <a:srgbClr val="FFFFFF">
              <a:alpha val="8550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83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Codebook module is representation-agnostic"/>
          <p:cNvSpPr txBox="1"/>
          <p:nvPr>
            <p:ph type="title"/>
          </p:nvPr>
        </p:nvSpPr>
        <p:spPr>
          <a:xfrm>
            <a:off x="1206500" y="1079500"/>
            <a:ext cx="22688400" cy="2897978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Codebook module is </a:t>
            </a:r>
            <a:r>
              <a:rPr b="1"/>
              <a:t>representation-agnostic</a:t>
            </a:r>
          </a:p>
        </p:txBody>
      </p:sp>
      <p:pic>
        <p:nvPicPr>
          <p:cNvPr id="1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506" y="4241717"/>
            <a:ext cx="21738988" cy="8269586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188" name="Oval"/>
          <p:cNvSpPr/>
          <p:nvPr/>
        </p:nvSpPr>
        <p:spPr>
          <a:xfrm>
            <a:off x="7236062" y="5976904"/>
            <a:ext cx="2832775" cy="1035041"/>
          </a:xfrm>
          <a:prstGeom prst="ellipse">
            <a:avLst/>
          </a:prstGeom>
          <a:ln w="76200">
            <a:solidFill>
              <a:srgbClr val="B516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89" name="DINOv2, Squab et al., TMLR 2024"/>
          <p:cNvSpPr txBox="1"/>
          <p:nvPr/>
        </p:nvSpPr>
        <p:spPr>
          <a:xfrm>
            <a:off x="891679" y="12855787"/>
            <a:ext cx="10789912" cy="82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DINOv2, Squab et al., TMLR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Code and Pretrained Models"/>
          <p:cNvSpPr txBox="1"/>
          <p:nvPr/>
        </p:nvSpPr>
        <p:spPr>
          <a:xfrm>
            <a:off x="815033" y="2032746"/>
            <a:ext cx="10918171" cy="4519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Code and Pretrained Models</a:t>
            </a:r>
          </a:p>
        </p:txBody>
      </p:sp>
      <p:pic>
        <p:nvPicPr>
          <p:cNvPr id="1194" name="Rectangle Rectangle" descr="Rectangle Rectangl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533" y="1680522"/>
            <a:ext cx="11045171" cy="4646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9639" dir="5400000">
              <a:srgbClr val="000000">
                <a:alpha val="40333"/>
              </a:srgbClr>
            </a:outerShdw>
          </a:effectLst>
        </p:spPr>
      </p:pic>
      <p:sp>
        <p:nvSpPr>
          <p:cNvPr id="1195" name="Website"/>
          <p:cNvSpPr txBox="1"/>
          <p:nvPr/>
        </p:nvSpPr>
        <p:spPr>
          <a:xfrm>
            <a:off x="12650796" y="2032746"/>
            <a:ext cx="10918171" cy="4519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defRPr b="1" spc="-100" sz="50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Website</a:t>
            </a:r>
          </a:p>
        </p:txBody>
      </p:sp>
      <p:sp>
        <p:nvSpPr>
          <p:cNvPr id="1196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197" name="Selective Visual Representations Improve Convergence and Generalization for Embodied-AI"/>
          <p:cNvSpPr txBox="1"/>
          <p:nvPr>
            <p:ph type="title"/>
          </p:nvPr>
        </p:nvSpPr>
        <p:spPr>
          <a:xfrm>
            <a:off x="1052488" y="6589672"/>
            <a:ext cx="21760354" cy="2192926"/>
          </a:xfrm>
          <a:prstGeom prst="rect">
            <a:avLst/>
          </a:prstGeom>
        </p:spPr>
        <p:txBody>
          <a:bodyPr anchor="b"/>
          <a:lstStyle/>
          <a:p>
            <a:pPr algn="ctr">
              <a:defRPr spc="-200" sz="570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Selective</a:t>
            </a:r>
            <a:r>
              <a:rPr u="none"/>
              <a:t> Visual Representations Improve Convergence and Generalization for Embodied-AI</a:t>
            </a:r>
          </a:p>
        </p:txBody>
      </p:sp>
      <p:sp>
        <p:nvSpPr>
          <p:cNvPr id="1198" name="Ainaz Eftekhar*, Kuo-Hao Zeng*, Jiafei Duan, Ali Farhadi…"/>
          <p:cNvSpPr txBox="1"/>
          <p:nvPr>
            <p:ph type="body" sz="quarter" idx="1"/>
          </p:nvPr>
        </p:nvSpPr>
        <p:spPr>
          <a:xfrm>
            <a:off x="1465835" y="900515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ctr" defTabSz="457200">
              <a:defRPr b="0" sz="4000">
                <a:solidFill>
                  <a:srgbClr val="464646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Ainaz Eftekhar*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Kuo-Hao Zeng*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Jiafei Duan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Ali Farhadi</a:t>
            </a:r>
          </a:p>
          <a:p>
            <a:pPr algn="ctr" defTabSz="457200">
              <a:defRPr b="0" sz="4000">
                <a:solidFill>
                  <a:srgbClr val="464646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 invalidUrl="" action="" tgtFrame="" tooltip="" history="1" highlightClick="0" endSnd="0"/>
              </a:rPr>
              <a:t>Ani Kembhavi</a:t>
            </a:r>
            <a:r>
              <a:t>, 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 invalidUrl="" action="" tgtFrame="" tooltip="" history="1" highlightClick="0" endSnd="0"/>
              </a:rPr>
              <a:t>Ranjay Krishna</a:t>
            </a:r>
          </a:p>
        </p:txBody>
      </p:sp>
      <p:sp>
        <p:nvSpPr>
          <p:cNvPr id="1199" name="embodied-codebook.github.io"/>
          <p:cNvSpPr txBox="1"/>
          <p:nvPr/>
        </p:nvSpPr>
        <p:spPr>
          <a:xfrm>
            <a:off x="12657401" y="4340627"/>
            <a:ext cx="10904961" cy="126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b="1" sz="4600" u="sng">
                <a:solidFill>
                  <a:srgbClr val="006C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embodied-codebook.github.io</a:t>
            </a:r>
          </a:p>
        </p:txBody>
      </p:sp>
      <p:pic>
        <p:nvPicPr>
          <p:cNvPr id="1200" name="ai2_logo.png" descr="ai2_logo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009802" y="9910157"/>
            <a:ext cx="2382152" cy="238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uw_logo.png" descr="uw_l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396026" y="10598312"/>
            <a:ext cx="1459503" cy="10058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2" name="ICLR 2024 [Spotlight]"/>
          <p:cNvSpPr txBox="1"/>
          <p:nvPr/>
        </p:nvSpPr>
        <p:spPr>
          <a:xfrm>
            <a:off x="947164" y="12276430"/>
            <a:ext cx="21971002" cy="92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defTabSz="825500">
              <a:defRPr b="1" sz="4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ICLR 2024 </a:t>
            </a:r>
            <a:r>
              <a:rPr>
                <a:solidFill>
                  <a:srgbClr val="B51600"/>
                </a:solidFill>
              </a:rPr>
              <a:t>[Spotlight]</a:t>
            </a:r>
          </a:p>
        </p:txBody>
      </p:sp>
      <p:pic>
        <p:nvPicPr>
          <p:cNvPr id="1203" name="Image" descr="Image"/>
          <p:cNvPicPr>
            <a:picLocks noChangeAspect="1"/>
          </p:cNvPicPr>
          <p:nvPr/>
        </p:nvPicPr>
        <p:blipFill>
          <a:blip r:embed="rId12">
            <a:extLst/>
          </a:blip>
          <a:srcRect l="0" t="0" r="9006" b="0"/>
          <a:stretch>
            <a:fillRect/>
          </a:stretch>
        </p:blipFill>
        <p:spPr>
          <a:xfrm>
            <a:off x="1456399" y="3961265"/>
            <a:ext cx="1322823" cy="1453760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github.com/allenai/procthor-rl"/>
          <p:cNvSpPr txBox="1"/>
          <p:nvPr/>
        </p:nvSpPr>
        <p:spPr>
          <a:xfrm>
            <a:off x="2953658" y="4340627"/>
            <a:ext cx="8363847" cy="126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17244">
              <a:defRPr b="1" sz="4500" u="sng">
                <a:solidFill>
                  <a:srgbClr val="006C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github.com/allenai/procthor-rl</a:t>
            </a:r>
          </a:p>
        </p:txBody>
      </p:sp>
      <p:pic>
        <p:nvPicPr>
          <p:cNvPr id="1205" name="Rectangle Rectangle" descr="Rectangle Rectangl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7296" y="1680522"/>
            <a:ext cx="11045171" cy="4646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9639" dir="5400000">
              <a:srgbClr val="000000">
                <a:alpha val="40333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DALL·E 2024-04-06 10.44.47 - A modern living room in an apartment, featuring a flat-screen TV on a sleek TV stand, two plush sofas facing each other with a low coffee table in bet.jpeg" descr="DALL·E 2024-04-06 10.44.47 - A modern living room in an apartment, featuring a flat-screen TV on a sleek TV stand, two plush sofas facing each other with a low coffee table in be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1114" y="-27539"/>
            <a:ext cx="13771079" cy="13771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book.png" descr="boo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8428" y="8372910"/>
            <a:ext cx="1163380" cy="1163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ind_book.png.png" descr="find_book.p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18574" y="-50081"/>
            <a:ext cx="13816162" cy="1381616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Human perception is a selective mechanism"/>
          <p:cNvSpPr txBox="1"/>
          <p:nvPr>
            <p:ph type="title"/>
          </p:nvPr>
        </p:nvSpPr>
        <p:spPr>
          <a:xfrm>
            <a:off x="1206500" y="1079499"/>
            <a:ext cx="9606896" cy="4379178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Human perception is a </a:t>
            </a:r>
            <a:r>
              <a:rPr b="1"/>
              <a:t>selective</a:t>
            </a:r>
            <a:r>
              <a:t> mechanism</a:t>
            </a:r>
          </a:p>
        </p:txBody>
      </p:sp>
      <p:sp>
        <p:nvSpPr>
          <p:cNvPr id="187" name="Find your books"/>
          <p:cNvSpPr txBox="1"/>
          <p:nvPr/>
        </p:nvSpPr>
        <p:spPr>
          <a:xfrm>
            <a:off x="1044094" y="7172346"/>
            <a:ext cx="7702855" cy="2734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55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Find your books</a:t>
            </a:r>
          </a:p>
        </p:txBody>
      </p:sp>
      <p:pic>
        <p:nvPicPr>
          <p:cNvPr id="188" name="target.png" descr="targe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2299" y="7205150"/>
            <a:ext cx="905626" cy="90562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ounded Rectangle"/>
          <p:cNvSpPr/>
          <p:nvPr/>
        </p:nvSpPr>
        <p:spPr>
          <a:xfrm>
            <a:off x="1020057" y="6859192"/>
            <a:ext cx="9065413" cy="2899446"/>
          </a:xfrm>
          <a:prstGeom prst="roundRect">
            <a:avLst>
              <a:gd name="adj" fmla="val 12523"/>
            </a:avLst>
          </a:prstGeom>
          <a:ln w="25400">
            <a:solidFill>
              <a:srgbClr val="929292"/>
            </a:solidFill>
            <a:miter lim="400000"/>
          </a:ln>
          <a:effectLst>
            <a:outerShdw sx="100000" sy="100000" kx="0" ky="0" algn="b" rotWithShape="0" blurRad="127000" dist="15879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op-down Selective Attention"/>
          <p:cNvSpPr txBox="1"/>
          <p:nvPr>
            <p:ph type="title"/>
          </p:nvPr>
        </p:nvSpPr>
        <p:spPr>
          <a:xfrm>
            <a:off x="1206500" y="1079500"/>
            <a:ext cx="21971000" cy="1720913"/>
          </a:xfrm>
          <a:prstGeom prst="rect">
            <a:avLst/>
          </a:prstGeom>
        </p:spPr>
        <p:txBody>
          <a:bodyPr/>
          <a:lstStyle>
            <a:lvl1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Top-down Selective Attention</a:t>
            </a:r>
          </a:p>
        </p:txBody>
      </p:sp>
      <p:sp>
        <p:nvSpPr>
          <p:cNvPr id="194" name="Desimone, R., &amp; Duncan, J. (1995). Neural mechanisms of selective visual attention. Annual review of neuroscience, 18(1), 193-222.…"/>
          <p:cNvSpPr txBox="1"/>
          <p:nvPr>
            <p:ph type="body" sz="quarter" idx="1"/>
          </p:nvPr>
        </p:nvSpPr>
        <p:spPr>
          <a:xfrm>
            <a:off x="1206500" y="12440256"/>
            <a:ext cx="21971000" cy="112476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b="0" sz="2500"/>
            </a:pPr>
            <a:r>
              <a:t>Desimone, R., &amp; Duncan, J. (1995). Neural mechanisms of selective visual attention. Annual review of neuroscience, 18(1), 193-222.</a:t>
            </a:r>
          </a:p>
          <a:p>
            <a:pPr>
              <a:lnSpc>
                <a:spcPct val="120000"/>
              </a:lnSpc>
              <a:defRPr b="0" sz="2500"/>
            </a:pPr>
            <a:r>
              <a:t>Simons, D. J., &amp; Chabris, C. F. (1999). Gorillas in our midst: Sustained inattentional blindness for dynamic events. perception, 28(9), 1059-1074.</a:t>
            </a:r>
          </a:p>
        </p:txBody>
      </p:sp>
      <p:pic>
        <p:nvPicPr>
          <p:cNvPr id="195" name="gorilla.gif" descr="gorilla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8599" y="4159377"/>
            <a:ext cx="10286803" cy="771510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oogle Shape;126;p19"/>
          <p:cNvSpPr/>
          <p:nvPr/>
        </p:nvSpPr>
        <p:spPr>
          <a:xfrm>
            <a:off x="12093278" y="5463973"/>
            <a:ext cx="1472121" cy="1259934"/>
          </a:xfrm>
          <a:prstGeom prst="rect">
            <a:avLst/>
          </a:prstGeom>
          <a:ln w="88900">
            <a:solidFill>
              <a:srgbClr val="B90000"/>
            </a:solidFill>
          </a:ln>
        </p:spPr>
        <p:txBody>
          <a:bodyPr lIns="50800" tIns="50800" rIns="50800" bIns="50800" anchor="ctr"/>
          <a:lstStyle/>
          <a:p>
            <a:pPr defTabSz="914400">
              <a:def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198" name="Google Shape;143;p19"/>
          <p:cNvSpPr txBox="1"/>
          <p:nvPr/>
        </p:nvSpPr>
        <p:spPr>
          <a:xfrm>
            <a:off x="1288739" y="2833892"/>
            <a:ext cx="22261746" cy="91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defTabSz="914400">
              <a:defRPr sz="5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Human perception is filtered based on the internal goals.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Embodied-AI agents have goal-driven behaviors"/>
          <p:cNvSpPr txBox="1"/>
          <p:nvPr>
            <p:ph type="title"/>
          </p:nvPr>
        </p:nvSpPr>
        <p:spPr>
          <a:xfrm>
            <a:off x="1020264" y="1079499"/>
            <a:ext cx="23027134" cy="299523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Embodied-AI agents have </a:t>
            </a:r>
            <a:r>
              <a:rPr b="1"/>
              <a:t>goal-driven</a:t>
            </a:r>
            <a:r>
              <a:t> behaviors</a:t>
            </a:r>
          </a:p>
        </p:txBody>
      </p:sp>
      <p:sp>
        <p:nvSpPr>
          <p:cNvPr id="203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204" name="ManipulaTHOR, Ehsani et al., CVPR 2021"/>
          <p:cNvSpPr txBox="1"/>
          <p:nvPr/>
        </p:nvSpPr>
        <p:spPr>
          <a:xfrm>
            <a:off x="801949" y="12025790"/>
            <a:ext cx="10789913" cy="82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ManipulaTHOR, Ehsani et al., CVPR 2021</a:t>
            </a:r>
          </a:p>
        </p:txBody>
      </p:sp>
      <p:sp>
        <p:nvSpPr>
          <p:cNvPr id="205" name="Navigating to Objects Specified by Images, Krantz et al., CVPR 2023"/>
          <p:cNvSpPr txBox="1"/>
          <p:nvPr/>
        </p:nvSpPr>
        <p:spPr>
          <a:xfrm>
            <a:off x="779517" y="12678289"/>
            <a:ext cx="14933419" cy="826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Navigating to Objects Specified by Images, Krantz et al., CVPR 2023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13008135" y="4735159"/>
            <a:ext cx="10112120" cy="4940323"/>
            <a:chOff x="0" y="0"/>
            <a:chExt cx="10112118" cy="4940322"/>
          </a:xfrm>
        </p:grpSpPr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094" t="0" r="0" b="0"/>
            <a:stretch>
              <a:fillRect/>
            </a:stretch>
          </p:blipFill>
          <p:spPr>
            <a:xfrm>
              <a:off x="32613" y="1527198"/>
              <a:ext cx="10046926" cy="3413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Group"/>
            <p:cNvSpPr txBox="1"/>
            <p:nvPr/>
          </p:nvSpPr>
          <p:spPr>
            <a:xfrm>
              <a:off x="-1" y="-1"/>
              <a:ext cx="10112119" cy="1097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>
              <a:lvl1pPr defTabSz="825500">
                <a:defRPr b="1" sz="4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Mobile Manipulation</a:t>
              </a:r>
            </a:p>
          </p:txBody>
        </p:sp>
      </p:grpSp>
      <p:grpSp>
        <p:nvGrpSpPr>
          <p:cNvPr id="211" name="Group"/>
          <p:cNvGrpSpPr/>
          <p:nvPr/>
        </p:nvGrpSpPr>
        <p:grpSpPr>
          <a:xfrm>
            <a:off x="2019556" y="4735157"/>
            <a:ext cx="9826354" cy="6232260"/>
            <a:chOff x="0" y="0"/>
            <a:chExt cx="9826352" cy="6232258"/>
          </a:xfrm>
        </p:grpSpPr>
        <p:pic>
          <p:nvPicPr>
            <p:cNvPr id="20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050446"/>
              <a:ext cx="9826354" cy="51818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" name="Group"/>
            <p:cNvSpPr txBox="1"/>
            <p:nvPr/>
          </p:nvSpPr>
          <p:spPr>
            <a:xfrm>
              <a:off x="205037" y="-1"/>
              <a:ext cx="9416279" cy="1097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rmAutofit fontScale="100000" lnSpcReduction="0"/>
            </a:bodyPr>
            <a:lstStyle>
              <a:lvl1pPr defTabSz="825500">
                <a:defRPr b="1" sz="4000">
                  <a:solidFill>
                    <a:srgbClr val="000000"/>
                  </a:solidFill>
                </a:defRPr>
              </a:lvl1pPr>
            </a:lstStyle>
            <a:p>
              <a:pPr/>
              <a:r>
                <a:t>Image-Goal Navigation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0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Embodied-AI agents use general-purpose visual backbones"/>
          <p:cNvSpPr txBox="1"/>
          <p:nvPr>
            <p:ph type="title"/>
          </p:nvPr>
        </p:nvSpPr>
        <p:spPr>
          <a:xfrm>
            <a:off x="1020264" y="1079499"/>
            <a:ext cx="22808594" cy="2995234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Embodied-AI agents use </a:t>
            </a:r>
            <a:r>
              <a:rPr b="1"/>
              <a:t>general-purpose</a:t>
            </a:r>
            <a:r>
              <a:t> visual backbones</a:t>
            </a:r>
          </a:p>
        </p:txBody>
      </p:sp>
      <p:sp>
        <p:nvSpPr>
          <p:cNvPr id="216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grpSp>
        <p:nvGrpSpPr>
          <p:cNvPr id="228" name="Group"/>
          <p:cNvGrpSpPr/>
          <p:nvPr/>
        </p:nvGrpSpPr>
        <p:grpSpPr>
          <a:xfrm>
            <a:off x="3100112" y="5098008"/>
            <a:ext cx="18183775" cy="4905827"/>
            <a:chOff x="0" y="0"/>
            <a:chExt cx="18183773" cy="4905825"/>
          </a:xfrm>
        </p:grpSpPr>
        <p:sp>
          <p:nvSpPr>
            <p:cNvPr id="217" name="Rounded Rectangle"/>
            <p:cNvSpPr/>
            <p:nvPr/>
          </p:nvSpPr>
          <p:spPr>
            <a:xfrm>
              <a:off x="5564482" y="1406598"/>
              <a:ext cx="3639779" cy="3165039"/>
            </a:xfrm>
            <a:prstGeom prst="roundRect">
              <a:avLst>
                <a:gd name="adj" fmla="val 13247"/>
              </a:avLst>
            </a:prstGeom>
            <a:solidFill>
              <a:srgbClr val="9DBDC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Google Shape;102;p18"/>
            <p:cNvSpPr txBox="1"/>
            <p:nvPr/>
          </p:nvSpPr>
          <p:spPr>
            <a:xfrm>
              <a:off x="5687191" y="2233221"/>
              <a:ext cx="3394361" cy="1549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defTabSz="914400">
                <a:lnSpc>
                  <a:spcPct val="110000"/>
                </a:lnSpc>
                <a:defRPr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Visual</a:t>
              </a:r>
            </a:p>
            <a:p>
              <a:pPr lvl="2" defTabSz="914400">
                <a:lnSpc>
                  <a:spcPct val="110000"/>
                </a:lnSpc>
                <a:defRPr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Encoder</a:t>
              </a:r>
            </a:p>
          </p:txBody>
        </p:sp>
        <p:sp>
          <p:nvSpPr>
            <p:cNvPr id="219" name="Rounded Rectangle"/>
            <p:cNvSpPr/>
            <p:nvPr/>
          </p:nvSpPr>
          <p:spPr>
            <a:xfrm>
              <a:off x="12000528" y="1406598"/>
              <a:ext cx="3639778" cy="3165039"/>
            </a:xfrm>
            <a:prstGeom prst="roundRect">
              <a:avLst>
                <a:gd name="adj" fmla="val 13247"/>
              </a:avLst>
            </a:prstGeom>
            <a:solidFill>
              <a:srgbClr val="DDB49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0" name="Google Shape;102;p18"/>
            <p:cNvSpPr txBox="1"/>
            <p:nvPr/>
          </p:nvSpPr>
          <p:spPr>
            <a:xfrm>
              <a:off x="12123238" y="2567882"/>
              <a:ext cx="3394361" cy="824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defTabSz="914400">
                <a:lnSpc>
                  <a:spcPct val="110000"/>
                </a:lnSpc>
                <a:defRPr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Policy</a:t>
              </a:r>
            </a:p>
          </p:txBody>
        </p:sp>
        <p:pic>
          <p:nvPicPr>
            <p:cNvPr id="221" name="DALL·E 2024-04-06 10.44.47 - A modern living room in an apartment, featuring a flat-screen TV on a sleek TV stand, two plush sofas facing each other with a low coffee table in bet.jpeg" descr="DALL·E 2024-04-06 10.44.47 - A modern living room in an apartment, featuring a flat-screen TV on a sleek TV stand, two plush sofas facing each other with a low coffee table in bet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0076" y="1072408"/>
              <a:ext cx="3833417" cy="3833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Google Shape;127;p19"/>
            <p:cNvSpPr txBox="1"/>
            <p:nvPr/>
          </p:nvSpPr>
          <p:spPr>
            <a:xfrm>
              <a:off x="0" y="0"/>
              <a:ext cx="5013572" cy="82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Input Frame</a:t>
              </a:r>
            </a:p>
          </p:txBody>
        </p:sp>
        <p:sp>
          <p:nvSpPr>
            <p:cNvPr id="223" name="Line"/>
            <p:cNvSpPr/>
            <p:nvPr/>
          </p:nvSpPr>
          <p:spPr>
            <a:xfrm>
              <a:off x="9402784" y="2989117"/>
              <a:ext cx="700142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4" name="Line"/>
            <p:cNvSpPr/>
            <p:nvPr/>
          </p:nvSpPr>
          <p:spPr>
            <a:xfrm>
              <a:off x="11103438" y="2989117"/>
              <a:ext cx="700142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5" name="Line"/>
            <p:cNvSpPr/>
            <p:nvPr/>
          </p:nvSpPr>
          <p:spPr>
            <a:xfrm>
              <a:off x="4705270" y="2989117"/>
              <a:ext cx="700142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6" name="Line"/>
            <p:cNvSpPr/>
            <p:nvPr/>
          </p:nvSpPr>
          <p:spPr>
            <a:xfrm>
              <a:off x="15925233" y="2989117"/>
              <a:ext cx="700142" cy="2"/>
            </a:xfrm>
            <a:prstGeom prst="line">
              <a:avLst/>
            </a:prstGeom>
            <a:noFill/>
            <a:ln w="38100" cap="flat">
              <a:solidFill>
                <a:srgbClr val="21212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27" name="Google Shape;127;p19"/>
            <p:cNvSpPr txBox="1"/>
            <p:nvPr/>
          </p:nvSpPr>
          <p:spPr>
            <a:xfrm>
              <a:off x="16457773" y="2616995"/>
              <a:ext cx="1726001" cy="824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Act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13406217" y="6407829"/>
            <a:ext cx="438967" cy="3354120"/>
            <a:chOff x="0" y="0"/>
            <a:chExt cx="438965" cy="3354119"/>
          </a:xfrm>
        </p:grpSpPr>
        <p:sp>
          <p:nvSpPr>
            <p:cNvPr id="229" name="Google Shape;115;p19"/>
            <p:cNvSpPr/>
            <p:nvPr/>
          </p:nvSpPr>
          <p:spPr>
            <a:xfrm>
              <a:off x="-1" y="2081999"/>
              <a:ext cx="438967" cy="429623"/>
            </a:xfrm>
            <a:prstGeom prst="rect">
              <a:avLst/>
            </a:prstGeom>
            <a:solidFill>
              <a:srgbClr val="141414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Google Shape;116;p19"/>
            <p:cNvSpPr/>
            <p:nvPr/>
          </p:nvSpPr>
          <p:spPr>
            <a:xfrm>
              <a:off x="-1" y="2513520"/>
              <a:ext cx="438967" cy="429623"/>
            </a:xfrm>
            <a:prstGeom prst="rect">
              <a:avLst/>
            </a:prstGeom>
            <a:solidFill>
              <a:srgbClr val="C4C987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Google Shape;117;p19"/>
            <p:cNvSpPr/>
            <p:nvPr/>
          </p:nvSpPr>
          <p:spPr>
            <a:xfrm>
              <a:off x="-1" y="2924497"/>
              <a:ext cx="438967" cy="429623"/>
            </a:xfrm>
            <a:prstGeom prst="rect">
              <a:avLst/>
            </a:prstGeom>
            <a:solidFill>
              <a:srgbClr val="DE8488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116;p19"/>
            <p:cNvSpPr/>
            <p:nvPr/>
          </p:nvSpPr>
          <p:spPr>
            <a:xfrm>
              <a:off x="-1" y="2924497"/>
              <a:ext cx="438967" cy="429623"/>
            </a:xfrm>
            <a:prstGeom prst="rect">
              <a:avLst/>
            </a:prstGeom>
            <a:solidFill>
              <a:srgbClr val="3F413F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Google Shape;116;p19"/>
            <p:cNvSpPr/>
            <p:nvPr/>
          </p:nvSpPr>
          <p:spPr>
            <a:xfrm>
              <a:off x="-1" y="2513520"/>
              <a:ext cx="438967" cy="429623"/>
            </a:xfrm>
            <a:prstGeom prst="rect">
              <a:avLst/>
            </a:prstGeom>
            <a:solidFill>
              <a:srgbClr val="7A7D79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Google Shape;124;p19"/>
            <p:cNvSpPr/>
            <p:nvPr/>
          </p:nvSpPr>
          <p:spPr>
            <a:xfrm>
              <a:off x="-1" y="-1"/>
              <a:ext cx="438967" cy="429622"/>
            </a:xfrm>
            <a:prstGeom prst="rect">
              <a:avLst/>
            </a:prstGeom>
            <a:solidFill>
              <a:srgbClr val="356AC3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Google Shape;125;p19"/>
            <p:cNvSpPr/>
            <p:nvPr/>
          </p:nvSpPr>
          <p:spPr>
            <a:xfrm>
              <a:off x="-1" y="410976"/>
              <a:ext cx="438967" cy="429623"/>
            </a:xfrm>
            <a:prstGeom prst="rect">
              <a:avLst/>
            </a:prstGeom>
            <a:solidFill>
              <a:srgbClr val="A1A7A0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6" name="Google Shape;123;p19"/>
            <p:cNvSpPr/>
            <p:nvPr/>
          </p:nvSpPr>
          <p:spPr>
            <a:xfrm>
              <a:off x="-1" y="-1"/>
              <a:ext cx="438967" cy="429622"/>
            </a:xfrm>
            <a:prstGeom prst="rect">
              <a:avLst/>
            </a:prstGeom>
            <a:solidFill>
              <a:srgbClr val="7B7E78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Google Shape;123;p19"/>
            <p:cNvSpPr/>
            <p:nvPr/>
          </p:nvSpPr>
          <p:spPr>
            <a:xfrm>
              <a:off x="-1" y="830794"/>
              <a:ext cx="438967" cy="429623"/>
            </a:xfrm>
            <a:prstGeom prst="rect">
              <a:avLst/>
            </a:prstGeom>
            <a:solidFill>
              <a:srgbClr val="414340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Google Shape;123;p19"/>
            <p:cNvSpPr/>
            <p:nvPr/>
          </p:nvSpPr>
          <p:spPr>
            <a:xfrm>
              <a:off x="-1" y="1246488"/>
              <a:ext cx="438967" cy="429623"/>
            </a:xfrm>
            <a:prstGeom prst="rect">
              <a:avLst/>
            </a:prstGeom>
            <a:solidFill>
              <a:srgbClr val="E5EDE3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9" name="Google Shape;123;p19"/>
            <p:cNvSpPr/>
            <p:nvPr/>
          </p:nvSpPr>
          <p:spPr>
            <a:xfrm>
              <a:off x="-1" y="1675063"/>
              <a:ext cx="438967" cy="429623"/>
            </a:xfrm>
            <a:prstGeom prst="rect">
              <a:avLst/>
            </a:prstGeom>
            <a:solidFill>
              <a:srgbClr val="CACEC6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41" name="Snowflake"/>
          <p:cNvSpPr/>
          <p:nvPr/>
        </p:nvSpPr>
        <p:spPr>
          <a:xfrm>
            <a:off x="11318879" y="5671548"/>
            <a:ext cx="1377215" cy="1385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600" fill="norm" stroke="1" extrusionOk="0">
                <a:moveTo>
                  <a:pt x="10738" y="0"/>
                </a:moveTo>
                <a:cubicBezTo>
                  <a:pt x="10408" y="0"/>
                  <a:pt x="10143" y="265"/>
                  <a:pt x="10143" y="594"/>
                </a:cubicBezTo>
                <a:lnTo>
                  <a:pt x="10143" y="3412"/>
                </a:lnTo>
                <a:lnTo>
                  <a:pt x="7335" y="616"/>
                </a:lnTo>
                <a:cubicBezTo>
                  <a:pt x="7103" y="384"/>
                  <a:pt x="6725" y="384"/>
                  <a:pt x="6493" y="616"/>
                </a:cubicBezTo>
                <a:cubicBezTo>
                  <a:pt x="6260" y="848"/>
                  <a:pt x="6260" y="1226"/>
                  <a:pt x="6493" y="1458"/>
                </a:cubicBezTo>
                <a:lnTo>
                  <a:pt x="10143" y="5093"/>
                </a:lnTo>
                <a:lnTo>
                  <a:pt x="10143" y="9801"/>
                </a:lnTo>
                <a:lnTo>
                  <a:pt x="6331" y="7592"/>
                </a:lnTo>
                <a:lnTo>
                  <a:pt x="5012" y="2614"/>
                </a:lnTo>
                <a:cubicBezTo>
                  <a:pt x="4926" y="2295"/>
                  <a:pt x="4602" y="2106"/>
                  <a:pt x="4283" y="2192"/>
                </a:cubicBezTo>
                <a:cubicBezTo>
                  <a:pt x="3965" y="2278"/>
                  <a:pt x="3775" y="2602"/>
                  <a:pt x="3861" y="2921"/>
                </a:cubicBezTo>
                <a:lnTo>
                  <a:pt x="4872" y="6755"/>
                </a:lnTo>
                <a:lnTo>
                  <a:pt x="2204" y="5206"/>
                </a:lnTo>
                <a:cubicBezTo>
                  <a:pt x="1918" y="5039"/>
                  <a:pt x="1556" y="5136"/>
                  <a:pt x="1389" y="5422"/>
                </a:cubicBezTo>
                <a:cubicBezTo>
                  <a:pt x="1221" y="5708"/>
                  <a:pt x="1318" y="6070"/>
                  <a:pt x="1605" y="6237"/>
                </a:cubicBezTo>
                <a:lnTo>
                  <a:pt x="4273" y="7781"/>
                </a:lnTo>
                <a:lnTo>
                  <a:pt x="443" y="8807"/>
                </a:lnTo>
                <a:cubicBezTo>
                  <a:pt x="125" y="8893"/>
                  <a:pt x="-65" y="9217"/>
                  <a:pt x="21" y="9536"/>
                </a:cubicBezTo>
                <a:cubicBezTo>
                  <a:pt x="92" y="9801"/>
                  <a:pt x="334" y="9980"/>
                  <a:pt x="594" y="9980"/>
                </a:cubicBezTo>
                <a:cubicBezTo>
                  <a:pt x="642" y="9980"/>
                  <a:pt x="697" y="9974"/>
                  <a:pt x="751" y="9958"/>
                </a:cubicBezTo>
                <a:lnTo>
                  <a:pt x="5725" y="8623"/>
                </a:lnTo>
                <a:lnTo>
                  <a:pt x="9478" y="10800"/>
                </a:lnTo>
                <a:lnTo>
                  <a:pt x="5725" y="12977"/>
                </a:lnTo>
                <a:lnTo>
                  <a:pt x="751" y="11642"/>
                </a:lnTo>
                <a:cubicBezTo>
                  <a:pt x="697" y="11626"/>
                  <a:pt x="648" y="11620"/>
                  <a:pt x="594" y="11620"/>
                </a:cubicBezTo>
                <a:cubicBezTo>
                  <a:pt x="329" y="11620"/>
                  <a:pt x="92" y="11794"/>
                  <a:pt x="21" y="12064"/>
                </a:cubicBezTo>
                <a:cubicBezTo>
                  <a:pt x="-65" y="12383"/>
                  <a:pt x="125" y="12707"/>
                  <a:pt x="443" y="12793"/>
                </a:cubicBezTo>
                <a:lnTo>
                  <a:pt x="4273" y="13819"/>
                </a:lnTo>
                <a:lnTo>
                  <a:pt x="1605" y="15363"/>
                </a:lnTo>
                <a:cubicBezTo>
                  <a:pt x="1318" y="15530"/>
                  <a:pt x="1221" y="15892"/>
                  <a:pt x="1389" y="16178"/>
                </a:cubicBezTo>
                <a:cubicBezTo>
                  <a:pt x="1556" y="16464"/>
                  <a:pt x="1918" y="16561"/>
                  <a:pt x="2204" y="16394"/>
                </a:cubicBezTo>
                <a:lnTo>
                  <a:pt x="4872" y="14845"/>
                </a:lnTo>
                <a:lnTo>
                  <a:pt x="3861" y="18679"/>
                </a:lnTo>
                <a:cubicBezTo>
                  <a:pt x="3775" y="18998"/>
                  <a:pt x="3970" y="19322"/>
                  <a:pt x="4283" y="19408"/>
                </a:cubicBezTo>
                <a:cubicBezTo>
                  <a:pt x="4602" y="19494"/>
                  <a:pt x="4926" y="19299"/>
                  <a:pt x="5012" y="18986"/>
                </a:cubicBezTo>
                <a:lnTo>
                  <a:pt x="6326" y="14008"/>
                </a:lnTo>
                <a:lnTo>
                  <a:pt x="10138" y="11799"/>
                </a:lnTo>
                <a:lnTo>
                  <a:pt x="10138" y="16507"/>
                </a:lnTo>
                <a:lnTo>
                  <a:pt x="6493" y="20142"/>
                </a:lnTo>
                <a:cubicBezTo>
                  <a:pt x="6260" y="20374"/>
                  <a:pt x="6260" y="20752"/>
                  <a:pt x="6493" y="20984"/>
                </a:cubicBezTo>
                <a:cubicBezTo>
                  <a:pt x="6725" y="21216"/>
                  <a:pt x="7103" y="21216"/>
                  <a:pt x="7335" y="20984"/>
                </a:cubicBezTo>
                <a:lnTo>
                  <a:pt x="10143" y="18188"/>
                </a:lnTo>
                <a:lnTo>
                  <a:pt x="10143" y="21006"/>
                </a:lnTo>
                <a:cubicBezTo>
                  <a:pt x="10143" y="21335"/>
                  <a:pt x="10408" y="21600"/>
                  <a:pt x="10738" y="21600"/>
                </a:cubicBezTo>
                <a:cubicBezTo>
                  <a:pt x="11067" y="21600"/>
                  <a:pt x="11332" y="21335"/>
                  <a:pt x="11332" y="21006"/>
                </a:cubicBezTo>
                <a:lnTo>
                  <a:pt x="11332" y="18188"/>
                </a:lnTo>
                <a:lnTo>
                  <a:pt x="14140" y="20984"/>
                </a:lnTo>
                <a:cubicBezTo>
                  <a:pt x="14372" y="21216"/>
                  <a:pt x="14750" y="21216"/>
                  <a:pt x="14982" y="20984"/>
                </a:cubicBezTo>
                <a:cubicBezTo>
                  <a:pt x="15215" y="20752"/>
                  <a:pt x="15215" y="20374"/>
                  <a:pt x="14982" y="20142"/>
                </a:cubicBezTo>
                <a:lnTo>
                  <a:pt x="11332" y="16507"/>
                </a:lnTo>
                <a:lnTo>
                  <a:pt x="11332" y="11799"/>
                </a:lnTo>
                <a:lnTo>
                  <a:pt x="15144" y="14008"/>
                </a:lnTo>
                <a:lnTo>
                  <a:pt x="16458" y="18986"/>
                </a:lnTo>
                <a:cubicBezTo>
                  <a:pt x="16544" y="19305"/>
                  <a:pt x="16868" y="19494"/>
                  <a:pt x="17187" y="19408"/>
                </a:cubicBezTo>
                <a:cubicBezTo>
                  <a:pt x="17505" y="19322"/>
                  <a:pt x="17693" y="18998"/>
                  <a:pt x="17607" y="18679"/>
                </a:cubicBezTo>
                <a:lnTo>
                  <a:pt x="16598" y="14845"/>
                </a:lnTo>
                <a:lnTo>
                  <a:pt x="19266" y="16394"/>
                </a:lnTo>
                <a:cubicBezTo>
                  <a:pt x="19552" y="16561"/>
                  <a:pt x="19914" y="16464"/>
                  <a:pt x="20081" y="16178"/>
                </a:cubicBezTo>
                <a:cubicBezTo>
                  <a:pt x="20249" y="15892"/>
                  <a:pt x="20152" y="15530"/>
                  <a:pt x="19865" y="15363"/>
                </a:cubicBezTo>
                <a:lnTo>
                  <a:pt x="17197" y="13819"/>
                </a:lnTo>
                <a:lnTo>
                  <a:pt x="21027" y="12793"/>
                </a:lnTo>
                <a:cubicBezTo>
                  <a:pt x="21345" y="12707"/>
                  <a:pt x="21535" y="12383"/>
                  <a:pt x="21449" y="12064"/>
                </a:cubicBezTo>
                <a:cubicBezTo>
                  <a:pt x="21378" y="11799"/>
                  <a:pt x="21134" y="11620"/>
                  <a:pt x="20875" y="11620"/>
                </a:cubicBezTo>
                <a:cubicBezTo>
                  <a:pt x="20826" y="11620"/>
                  <a:pt x="20773" y="11626"/>
                  <a:pt x="20719" y="11642"/>
                </a:cubicBezTo>
                <a:lnTo>
                  <a:pt x="15744" y="12977"/>
                </a:lnTo>
                <a:lnTo>
                  <a:pt x="11990" y="10800"/>
                </a:lnTo>
                <a:lnTo>
                  <a:pt x="15744" y="8623"/>
                </a:lnTo>
                <a:lnTo>
                  <a:pt x="20719" y="9958"/>
                </a:lnTo>
                <a:cubicBezTo>
                  <a:pt x="20773" y="9974"/>
                  <a:pt x="20821" y="9980"/>
                  <a:pt x="20875" y="9980"/>
                </a:cubicBezTo>
                <a:cubicBezTo>
                  <a:pt x="21139" y="9980"/>
                  <a:pt x="21378" y="9806"/>
                  <a:pt x="21449" y="9536"/>
                </a:cubicBezTo>
                <a:cubicBezTo>
                  <a:pt x="21535" y="9217"/>
                  <a:pt x="21345" y="8893"/>
                  <a:pt x="21027" y="8807"/>
                </a:cubicBezTo>
                <a:lnTo>
                  <a:pt x="17197" y="7781"/>
                </a:lnTo>
                <a:lnTo>
                  <a:pt x="19865" y="6237"/>
                </a:lnTo>
                <a:cubicBezTo>
                  <a:pt x="20152" y="6070"/>
                  <a:pt x="20249" y="5708"/>
                  <a:pt x="20081" y="5422"/>
                </a:cubicBezTo>
                <a:cubicBezTo>
                  <a:pt x="19914" y="5136"/>
                  <a:pt x="19552" y="5039"/>
                  <a:pt x="19266" y="5206"/>
                </a:cubicBezTo>
                <a:lnTo>
                  <a:pt x="16603" y="6750"/>
                </a:lnTo>
                <a:lnTo>
                  <a:pt x="17614" y="2916"/>
                </a:lnTo>
                <a:cubicBezTo>
                  <a:pt x="17700" y="2597"/>
                  <a:pt x="17505" y="2273"/>
                  <a:pt x="17192" y="2187"/>
                </a:cubicBezTo>
                <a:cubicBezTo>
                  <a:pt x="16873" y="2101"/>
                  <a:pt x="16549" y="2296"/>
                  <a:pt x="16463" y="2609"/>
                </a:cubicBezTo>
                <a:lnTo>
                  <a:pt x="15150" y="7587"/>
                </a:lnTo>
                <a:lnTo>
                  <a:pt x="11332" y="9806"/>
                </a:lnTo>
                <a:lnTo>
                  <a:pt x="11332" y="5098"/>
                </a:lnTo>
                <a:lnTo>
                  <a:pt x="14982" y="1463"/>
                </a:lnTo>
                <a:cubicBezTo>
                  <a:pt x="15215" y="1231"/>
                  <a:pt x="15215" y="853"/>
                  <a:pt x="14982" y="621"/>
                </a:cubicBezTo>
                <a:cubicBezTo>
                  <a:pt x="14750" y="389"/>
                  <a:pt x="14372" y="389"/>
                  <a:pt x="14140" y="621"/>
                </a:cubicBezTo>
                <a:lnTo>
                  <a:pt x="11332" y="3419"/>
                </a:lnTo>
                <a:lnTo>
                  <a:pt x="11332" y="594"/>
                </a:lnTo>
                <a:cubicBezTo>
                  <a:pt x="11332" y="265"/>
                  <a:pt x="11067" y="0"/>
                  <a:pt x="10738" y="0"/>
                </a:cubicBezTo>
                <a:close/>
              </a:path>
            </a:pathLst>
          </a:custGeom>
          <a:solidFill>
            <a:srgbClr val="B51600"/>
          </a:solidFill>
          <a:ln w="12700">
            <a:solidFill>
              <a:srgbClr val="B51600"/>
            </a:solidFill>
          </a:ln>
        </p:spPr>
        <p:txBody>
          <a:bodyPr lIns="50800" tIns="50800" rIns="50800" bIns="50800"/>
          <a:lstStyle/>
          <a:p>
            <a:pPr algn="l" defTabSz="914400">
              <a:defRPr b="1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2" name="EmbCLIP, Khandelwal et al., CVPR 2022"/>
          <p:cNvSpPr txBox="1"/>
          <p:nvPr/>
        </p:nvSpPr>
        <p:spPr>
          <a:xfrm>
            <a:off x="757085" y="12115518"/>
            <a:ext cx="10789912" cy="826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EmbCLIP, Khandelwal et al., CVPR 2022</a:t>
            </a:r>
          </a:p>
        </p:txBody>
      </p:sp>
      <p:sp>
        <p:nvSpPr>
          <p:cNvPr id="243" name="SPOC, Ehsani et al., CVPR 2024"/>
          <p:cNvSpPr txBox="1"/>
          <p:nvPr/>
        </p:nvSpPr>
        <p:spPr>
          <a:xfrm>
            <a:off x="757085" y="12780896"/>
            <a:ext cx="10789912" cy="826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SPOC, Ehsani et al., CVPR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47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tandard visual encoders capture general-purpose scene information"/>
          <p:cNvSpPr txBox="1"/>
          <p:nvPr>
            <p:ph type="title"/>
          </p:nvPr>
        </p:nvSpPr>
        <p:spPr>
          <a:xfrm>
            <a:off x="1206500" y="1079500"/>
            <a:ext cx="21971000" cy="3106872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Standard visual encoders capture </a:t>
            </a:r>
            <a:r>
              <a:rPr b="1"/>
              <a:t>general-purpose</a:t>
            </a:r>
            <a:r>
              <a:t> scene information</a:t>
            </a:r>
          </a:p>
        </p:txBody>
      </p:sp>
      <p:sp>
        <p:nvSpPr>
          <p:cNvPr id="248" name="Google Shape;127;p19"/>
          <p:cNvSpPr txBox="1"/>
          <p:nvPr/>
        </p:nvSpPr>
        <p:spPr>
          <a:xfrm>
            <a:off x="7835444" y="4270537"/>
            <a:ext cx="8713050" cy="972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b="1" sz="5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Task</a:t>
            </a:r>
            <a:r>
              <a:rPr b="0"/>
              <a:t>: Find the key</a:t>
            </a:r>
          </a:p>
        </p:txBody>
      </p:sp>
      <p:pic>
        <p:nvPicPr>
          <p:cNvPr id="249" name="Screen Shot 2023-09-27 at 1.23.11 PM.png" descr="Screen Shot 2023-09-27 at 1.23.11 PM.png"/>
          <p:cNvPicPr>
            <a:picLocks noChangeAspect="1"/>
          </p:cNvPicPr>
          <p:nvPr/>
        </p:nvPicPr>
        <p:blipFill>
          <a:blip r:embed="rId3">
            <a:extLst/>
          </a:blip>
          <a:srcRect l="7034" t="0" r="7034" b="0"/>
          <a:stretch>
            <a:fillRect/>
          </a:stretch>
        </p:blipFill>
        <p:spPr>
          <a:xfrm>
            <a:off x="7610840" y="5339322"/>
            <a:ext cx="9162322" cy="753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key-removebg-preview.png" descr="key-removebg-preview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35594">
            <a:off x="13861451" y="8839502"/>
            <a:ext cx="973673" cy="97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Google Shape;126;p19"/>
          <p:cNvSpPr/>
          <p:nvPr/>
        </p:nvSpPr>
        <p:spPr>
          <a:xfrm>
            <a:off x="13612228" y="8695783"/>
            <a:ext cx="1472121" cy="1259933"/>
          </a:xfrm>
          <a:prstGeom prst="rect">
            <a:avLst/>
          </a:prstGeom>
          <a:ln w="88900">
            <a:solidFill>
              <a:srgbClr val="B90000"/>
            </a:solidFill>
          </a:ln>
        </p:spPr>
        <p:txBody>
          <a:bodyPr lIns="50800" tIns="50800" rIns="50800" bIns="50800" anchor="ctr"/>
          <a:lstStyle/>
          <a:p>
            <a:pPr defTabSz="914400">
              <a:def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2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6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tandard visual encoders capture general-purpose scene information"/>
          <p:cNvSpPr txBox="1"/>
          <p:nvPr>
            <p:ph type="title"/>
          </p:nvPr>
        </p:nvSpPr>
        <p:spPr>
          <a:xfrm>
            <a:off x="1206500" y="1079499"/>
            <a:ext cx="21971000" cy="3209006"/>
          </a:xfrm>
          <a:prstGeom prst="rect">
            <a:avLst/>
          </a:prstGeom>
        </p:spPr>
        <p:txBody>
          <a:bodyPr/>
          <a:lstStyle/>
          <a:p>
            <a:pPr>
              <a:defRPr b="0" spc="-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Standard visual encoders capture </a:t>
            </a:r>
            <a:r>
              <a:rPr b="1"/>
              <a:t>general-purpose</a:t>
            </a:r>
            <a:r>
              <a:t> scene information</a:t>
            </a:r>
          </a:p>
        </p:txBody>
      </p:sp>
      <p:grpSp>
        <p:nvGrpSpPr>
          <p:cNvPr id="268" name="Group"/>
          <p:cNvGrpSpPr/>
          <p:nvPr/>
        </p:nvGrpSpPr>
        <p:grpSpPr>
          <a:xfrm>
            <a:off x="12575036" y="7965303"/>
            <a:ext cx="283517" cy="2409946"/>
            <a:chOff x="0" y="0"/>
            <a:chExt cx="283516" cy="2409944"/>
          </a:xfrm>
        </p:grpSpPr>
        <p:sp>
          <p:nvSpPr>
            <p:cNvPr id="257" name="Google Shape;115;p19"/>
            <p:cNvSpPr/>
            <p:nvPr/>
          </p:nvSpPr>
          <p:spPr>
            <a:xfrm>
              <a:off x="0" y="1495923"/>
              <a:ext cx="283517" cy="308685"/>
            </a:xfrm>
            <a:prstGeom prst="rect">
              <a:avLst/>
            </a:prstGeom>
            <a:solidFill>
              <a:srgbClr val="141414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Google Shape;116;p19"/>
            <p:cNvSpPr/>
            <p:nvPr/>
          </p:nvSpPr>
          <p:spPr>
            <a:xfrm>
              <a:off x="0" y="1805972"/>
              <a:ext cx="283517" cy="308685"/>
            </a:xfrm>
            <a:prstGeom prst="rect">
              <a:avLst/>
            </a:prstGeom>
            <a:solidFill>
              <a:srgbClr val="C4C987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Google Shape;117;p19"/>
            <p:cNvSpPr/>
            <p:nvPr/>
          </p:nvSpPr>
          <p:spPr>
            <a:xfrm>
              <a:off x="0" y="2101260"/>
              <a:ext cx="283517" cy="308685"/>
            </a:xfrm>
            <a:prstGeom prst="rect">
              <a:avLst/>
            </a:prstGeom>
            <a:solidFill>
              <a:srgbClr val="DE8488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Google Shape;116;p19"/>
            <p:cNvSpPr/>
            <p:nvPr/>
          </p:nvSpPr>
          <p:spPr>
            <a:xfrm>
              <a:off x="0" y="2101260"/>
              <a:ext cx="283517" cy="308685"/>
            </a:xfrm>
            <a:prstGeom prst="rect">
              <a:avLst/>
            </a:prstGeom>
            <a:solidFill>
              <a:srgbClr val="3F413F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1" name="Google Shape;116;p19"/>
            <p:cNvSpPr/>
            <p:nvPr/>
          </p:nvSpPr>
          <p:spPr>
            <a:xfrm>
              <a:off x="0" y="1805972"/>
              <a:ext cx="283517" cy="308685"/>
            </a:xfrm>
            <a:prstGeom prst="rect">
              <a:avLst/>
            </a:prstGeom>
            <a:solidFill>
              <a:srgbClr val="7A7D79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2" name="Google Shape;124;p19"/>
            <p:cNvSpPr/>
            <p:nvPr/>
          </p:nvSpPr>
          <p:spPr>
            <a:xfrm>
              <a:off x="0" y="-1"/>
              <a:ext cx="283517" cy="308685"/>
            </a:xfrm>
            <a:prstGeom prst="rect">
              <a:avLst/>
            </a:prstGeom>
            <a:solidFill>
              <a:srgbClr val="356AC3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125;p19"/>
            <p:cNvSpPr/>
            <p:nvPr/>
          </p:nvSpPr>
          <p:spPr>
            <a:xfrm>
              <a:off x="0" y="295287"/>
              <a:ext cx="283517" cy="308686"/>
            </a:xfrm>
            <a:prstGeom prst="rect">
              <a:avLst/>
            </a:prstGeom>
            <a:solidFill>
              <a:srgbClr val="A1A7A0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123;p19"/>
            <p:cNvSpPr/>
            <p:nvPr/>
          </p:nvSpPr>
          <p:spPr>
            <a:xfrm>
              <a:off x="0" y="-1"/>
              <a:ext cx="283517" cy="308685"/>
            </a:xfrm>
            <a:prstGeom prst="rect">
              <a:avLst/>
            </a:prstGeom>
            <a:solidFill>
              <a:srgbClr val="7B7E78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5" name="Google Shape;123;p19"/>
            <p:cNvSpPr/>
            <p:nvPr/>
          </p:nvSpPr>
          <p:spPr>
            <a:xfrm>
              <a:off x="0" y="596928"/>
              <a:ext cx="283517" cy="308685"/>
            </a:xfrm>
            <a:prstGeom prst="rect">
              <a:avLst/>
            </a:prstGeom>
            <a:solidFill>
              <a:srgbClr val="414340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6" name="Google Shape;123;p19"/>
            <p:cNvSpPr/>
            <p:nvPr/>
          </p:nvSpPr>
          <p:spPr>
            <a:xfrm>
              <a:off x="0" y="895605"/>
              <a:ext cx="283517" cy="308685"/>
            </a:xfrm>
            <a:prstGeom prst="rect">
              <a:avLst/>
            </a:prstGeom>
            <a:solidFill>
              <a:srgbClr val="E5EDE3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123;p19"/>
            <p:cNvSpPr/>
            <p:nvPr/>
          </p:nvSpPr>
          <p:spPr>
            <a:xfrm>
              <a:off x="0" y="1203537"/>
              <a:ext cx="283517" cy="308685"/>
            </a:xfrm>
            <a:prstGeom prst="rect">
              <a:avLst/>
            </a:prstGeom>
            <a:solidFill>
              <a:srgbClr val="CACEC6"/>
            </a:solidFill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69" name="New Project copy.pdf" descr="New Project copy.pdf"/>
          <p:cNvPicPr>
            <a:picLocks noChangeAspect="1"/>
          </p:cNvPicPr>
          <p:nvPr/>
        </p:nvPicPr>
        <p:blipFill>
          <a:blip r:embed="rId3">
            <a:extLst/>
          </a:blip>
          <a:srcRect l="7152" t="5631" r="7152" b="5631"/>
          <a:stretch>
            <a:fillRect/>
          </a:stretch>
        </p:blipFill>
        <p:spPr>
          <a:xfrm>
            <a:off x="13543675" y="5895978"/>
            <a:ext cx="8046748" cy="666594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Google Shape;143;p19"/>
          <p:cNvSpPr txBox="1"/>
          <p:nvPr/>
        </p:nvSpPr>
        <p:spPr>
          <a:xfrm>
            <a:off x="13823768" y="8216862"/>
            <a:ext cx="3049639" cy="959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Green plant in a white vase</a:t>
            </a:r>
          </a:p>
        </p:txBody>
      </p:sp>
      <p:sp>
        <p:nvSpPr>
          <p:cNvPr id="271" name="Google Shape;143;p19"/>
          <p:cNvSpPr txBox="1"/>
          <p:nvPr/>
        </p:nvSpPr>
        <p:spPr>
          <a:xfrm>
            <a:off x="15558825" y="9198550"/>
            <a:ext cx="4038253" cy="56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 brown sofas</a:t>
            </a:r>
          </a:p>
        </p:txBody>
      </p:sp>
      <p:sp>
        <p:nvSpPr>
          <p:cNvPr id="272" name="Google Shape;143;p19"/>
          <p:cNvSpPr txBox="1"/>
          <p:nvPr/>
        </p:nvSpPr>
        <p:spPr>
          <a:xfrm>
            <a:off x="13543675" y="9995402"/>
            <a:ext cx="3609822" cy="95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Coffee table with a laptop on the surface</a:t>
            </a:r>
          </a:p>
        </p:txBody>
      </p:sp>
      <p:sp>
        <p:nvSpPr>
          <p:cNvPr id="273" name="Google Shape;143;p19"/>
          <p:cNvSpPr txBox="1"/>
          <p:nvPr/>
        </p:nvSpPr>
        <p:spPr>
          <a:xfrm>
            <a:off x="19029345" y="9788053"/>
            <a:ext cx="2845745" cy="54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Brown box</a:t>
            </a:r>
          </a:p>
        </p:txBody>
      </p:sp>
      <p:sp>
        <p:nvSpPr>
          <p:cNvPr id="274" name="Google Shape;143;p19"/>
          <p:cNvSpPr txBox="1"/>
          <p:nvPr/>
        </p:nvSpPr>
        <p:spPr>
          <a:xfrm>
            <a:off x="18699181" y="11172253"/>
            <a:ext cx="2912327" cy="565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Textured carpet</a:t>
            </a:r>
          </a:p>
        </p:txBody>
      </p:sp>
      <p:sp>
        <p:nvSpPr>
          <p:cNvPr id="275" name="Google Shape;143;p19"/>
          <p:cNvSpPr txBox="1"/>
          <p:nvPr/>
        </p:nvSpPr>
        <p:spPr>
          <a:xfrm>
            <a:off x="14060687" y="11559058"/>
            <a:ext cx="4888736" cy="565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Walkable path</a:t>
            </a:r>
          </a:p>
        </p:txBody>
      </p:sp>
      <p:sp>
        <p:nvSpPr>
          <p:cNvPr id="276" name="Google Shape;143;p19"/>
          <p:cNvSpPr txBox="1"/>
          <p:nvPr/>
        </p:nvSpPr>
        <p:spPr>
          <a:xfrm>
            <a:off x="16412796" y="5899787"/>
            <a:ext cx="3556720" cy="54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Gray ceiling</a:t>
            </a:r>
          </a:p>
        </p:txBody>
      </p:sp>
      <p:sp>
        <p:nvSpPr>
          <p:cNvPr id="277" name="Google Shape;143;p19"/>
          <p:cNvSpPr txBox="1"/>
          <p:nvPr/>
        </p:nvSpPr>
        <p:spPr>
          <a:xfrm>
            <a:off x="17217113" y="8542663"/>
            <a:ext cx="3556721" cy="565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b="1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Key</a:t>
            </a:r>
          </a:p>
        </p:txBody>
      </p:sp>
      <p:sp>
        <p:nvSpPr>
          <p:cNvPr id="278" name="Google Shape;143;p19"/>
          <p:cNvSpPr txBox="1"/>
          <p:nvPr/>
        </p:nvSpPr>
        <p:spPr>
          <a:xfrm>
            <a:off x="16918012" y="7175296"/>
            <a:ext cx="4154928" cy="58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 big windows</a:t>
            </a:r>
          </a:p>
        </p:txBody>
      </p:sp>
      <p:sp>
        <p:nvSpPr>
          <p:cNvPr id="279" name="Google Shape;143;p19"/>
          <p:cNvSpPr txBox="1"/>
          <p:nvPr/>
        </p:nvSpPr>
        <p:spPr>
          <a:xfrm>
            <a:off x="18744451" y="7877496"/>
            <a:ext cx="3082797" cy="54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Black lamp</a:t>
            </a:r>
          </a:p>
        </p:txBody>
      </p:sp>
      <p:sp>
        <p:nvSpPr>
          <p:cNvPr id="280" name="Google Shape;143;p19"/>
          <p:cNvSpPr txBox="1"/>
          <p:nvPr/>
        </p:nvSpPr>
        <p:spPr>
          <a:xfrm>
            <a:off x="16955971" y="10421311"/>
            <a:ext cx="2470368" cy="959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Wooden</a:t>
            </a:r>
          </a:p>
          <a:p>
            <a:pPr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floor</a:t>
            </a:r>
          </a:p>
        </p:txBody>
      </p:sp>
      <p:sp>
        <p:nvSpPr>
          <p:cNvPr id="281" name="Google Shape;143;p19"/>
          <p:cNvSpPr txBox="1"/>
          <p:nvPr/>
        </p:nvSpPr>
        <p:spPr>
          <a:xfrm>
            <a:off x="13949080" y="7041125"/>
            <a:ext cx="3556720" cy="577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Chandelier</a:t>
            </a:r>
          </a:p>
        </p:txBody>
      </p:sp>
      <p:sp>
        <p:nvSpPr>
          <p:cNvPr id="282" name="Google Shape;143;p19"/>
          <p:cNvSpPr txBox="1"/>
          <p:nvPr/>
        </p:nvSpPr>
        <p:spPr>
          <a:xfrm>
            <a:off x="12575036" y="7751163"/>
            <a:ext cx="2698978" cy="56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TV</a:t>
            </a:r>
          </a:p>
        </p:txBody>
      </p:sp>
      <p:grpSp>
        <p:nvGrpSpPr>
          <p:cNvPr id="285" name="Group"/>
          <p:cNvGrpSpPr/>
          <p:nvPr/>
        </p:nvGrpSpPr>
        <p:grpSpPr>
          <a:xfrm>
            <a:off x="8011965" y="8023607"/>
            <a:ext cx="4111395" cy="2158156"/>
            <a:chOff x="0" y="0"/>
            <a:chExt cx="4111394" cy="2158155"/>
          </a:xfrm>
        </p:grpSpPr>
        <p:sp>
          <p:nvSpPr>
            <p:cNvPr id="283" name="Rounded Rectangle"/>
            <p:cNvSpPr/>
            <p:nvPr/>
          </p:nvSpPr>
          <p:spPr>
            <a:xfrm>
              <a:off x="69576" y="0"/>
              <a:ext cx="3972241" cy="2158156"/>
            </a:xfrm>
            <a:prstGeom prst="roundRect">
              <a:avLst>
                <a:gd name="adj" fmla="val 29018"/>
              </a:avLst>
            </a:prstGeom>
            <a:solidFill>
              <a:srgbClr val="D1B0A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4" name="Google Shape;127;p19"/>
            <p:cNvSpPr txBox="1"/>
            <p:nvPr/>
          </p:nvSpPr>
          <p:spPr>
            <a:xfrm>
              <a:off x="0" y="504404"/>
              <a:ext cx="4111395" cy="1309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defTabSz="914400">
                <a:defRPr sz="4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General-purpose Encoder</a:t>
              </a:r>
            </a:p>
          </p:txBody>
        </p:sp>
      </p:grpSp>
      <p:sp>
        <p:nvSpPr>
          <p:cNvPr id="286" name="Google Shape;127;p19"/>
          <p:cNvSpPr txBox="1"/>
          <p:nvPr/>
        </p:nvSpPr>
        <p:spPr>
          <a:xfrm>
            <a:off x="2627341" y="5899787"/>
            <a:ext cx="4593661" cy="737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 Frame</a:t>
            </a:r>
          </a:p>
        </p:txBody>
      </p:sp>
      <p:sp>
        <p:nvSpPr>
          <p:cNvPr id="287" name="Google Shape;127;p19"/>
          <p:cNvSpPr txBox="1"/>
          <p:nvPr/>
        </p:nvSpPr>
        <p:spPr>
          <a:xfrm>
            <a:off x="2846708" y="11193695"/>
            <a:ext cx="4154928" cy="73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Goal: </a:t>
            </a:r>
            <a:r>
              <a:rPr b="1"/>
              <a:t>Key</a:t>
            </a:r>
          </a:p>
        </p:txBody>
      </p:sp>
      <p:sp>
        <p:nvSpPr>
          <p:cNvPr id="288" name="Line"/>
          <p:cNvSpPr/>
          <p:nvPr/>
        </p:nvSpPr>
        <p:spPr>
          <a:xfrm>
            <a:off x="7555738" y="9505428"/>
            <a:ext cx="466922" cy="2"/>
          </a:xfrm>
          <a:prstGeom prst="line">
            <a:avLst/>
          </a:prstGeom>
          <a:ln w="25400">
            <a:solidFill>
              <a:srgbClr val="1A1A1A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9" name="Line"/>
          <p:cNvSpPr/>
          <p:nvPr/>
        </p:nvSpPr>
        <p:spPr>
          <a:xfrm flipV="1">
            <a:off x="7555423" y="9490861"/>
            <a:ext cx="2" cy="2409945"/>
          </a:xfrm>
          <a:prstGeom prst="line">
            <a:avLst/>
          </a:prstGeom>
          <a:ln w="25400">
            <a:solidFill>
              <a:srgbClr val="1A1A1A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0" name="Line"/>
          <p:cNvSpPr/>
          <p:nvPr/>
        </p:nvSpPr>
        <p:spPr>
          <a:xfrm>
            <a:off x="6937330" y="11888192"/>
            <a:ext cx="642829" cy="2"/>
          </a:xfrm>
          <a:prstGeom prst="line">
            <a:avLst/>
          </a:prstGeom>
          <a:ln w="25400">
            <a:solidFill>
              <a:srgbClr val="1A1A1A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91" name="Screen Shot 2023-09-27 at 1.23.11 PM.png" descr="Screen Shot 2023-09-27 at 1.23.11 PM.png"/>
          <p:cNvPicPr>
            <a:picLocks noChangeAspect="1"/>
          </p:cNvPicPr>
          <p:nvPr/>
        </p:nvPicPr>
        <p:blipFill>
          <a:blip r:embed="rId4">
            <a:extLst/>
          </a:blip>
          <a:srcRect l="7034" t="0" r="7034" b="0"/>
          <a:stretch>
            <a:fillRect/>
          </a:stretch>
        </p:blipFill>
        <p:spPr>
          <a:xfrm>
            <a:off x="2508909" y="6643068"/>
            <a:ext cx="4830522" cy="397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key-removebg-preview.png" descr="key-removebg-preview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635594">
            <a:off x="5625293" y="8413433"/>
            <a:ext cx="643607" cy="642828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Google Shape;126;p19"/>
          <p:cNvSpPr/>
          <p:nvPr/>
        </p:nvSpPr>
        <p:spPr>
          <a:xfrm>
            <a:off x="5559033" y="8412646"/>
            <a:ext cx="776127" cy="664258"/>
          </a:xfrm>
          <a:prstGeom prst="rect">
            <a:avLst/>
          </a:prstGeom>
          <a:ln w="63500">
            <a:solidFill>
              <a:srgbClr val="B90000"/>
            </a:solidFill>
          </a:ln>
        </p:spPr>
        <p:txBody>
          <a:bodyPr lIns="50800" tIns="50800" rIns="50800" bIns="50800" anchor="ctr"/>
          <a:lstStyle/>
          <a:p>
            <a:pPr defTabSz="914400">
              <a:def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4" name="Line"/>
          <p:cNvSpPr/>
          <p:nvPr/>
        </p:nvSpPr>
        <p:spPr>
          <a:xfrm>
            <a:off x="7584451" y="8629788"/>
            <a:ext cx="466922" cy="2"/>
          </a:xfrm>
          <a:prstGeom prst="line">
            <a:avLst/>
          </a:prstGeom>
          <a:ln w="25400">
            <a:solidFill>
              <a:srgbClr val="1A1A1A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5" name="Line"/>
          <p:cNvSpPr/>
          <p:nvPr/>
        </p:nvSpPr>
        <p:spPr>
          <a:xfrm>
            <a:off x="12114400" y="9067365"/>
            <a:ext cx="466922" cy="2"/>
          </a:xfrm>
          <a:prstGeom prst="line">
            <a:avLst/>
          </a:prstGeom>
          <a:ln w="25400">
            <a:solidFill>
              <a:srgbClr val="1A1A1A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6" name="Line"/>
          <p:cNvSpPr/>
          <p:nvPr/>
        </p:nvSpPr>
        <p:spPr>
          <a:xfrm flipH="1" rot="16200000">
            <a:off x="12198973" y="6487929"/>
            <a:ext cx="2182798" cy="766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50" y="19461"/>
                  <a:pt x="602" y="17450"/>
                  <a:pt x="1299" y="15785"/>
                </a:cubicBezTo>
                <a:cubicBezTo>
                  <a:pt x="5881" y="4847"/>
                  <a:pt x="15357" y="14550"/>
                  <a:pt x="20220" y="4501"/>
                </a:cubicBezTo>
                <a:cubicBezTo>
                  <a:pt x="20841" y="3217"/>
                  <a:pt x="21312" y="1681"/>
                  <a:pt x="21600" y="0"/>
                </a:cubicBezTo>
              </a:path>
            </a:pathLst>
          </a:custGeom>
          <a:ln w="38100">
            <a:solidFill>
              <a:srgbClr val="1A1A1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7" name="Line"/>
          <p:cNvSpPr/>
          <p:nvPr/>
        </p:nvSpPr>
        <p:spPr>
          <a:xfrm rot="16200000">
            <a:off x="12198973" y="11171887"/>
            <a:ext cx="2182798" cy="766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50" y="19461"/>
                  <a:pt x="602" y="17450"/>
                  <a:pt x="1299" y="15785"/>
                </a:cubicBezTo>
                <a:cubicBezTo>
                  <a:pt x="5881" y="4847"/>
                  <a:pt x="15357" y="14550"/>
                  <a:pt x="20220" y="4501"/>
                </a:cubicBezTo>
                <a:cubicBezTo>
                  <a:pt x="20841" y="3217"/>
                  <a:pt x="21312" y="1681"/>
                  <a:pt x="21600" y="0"/>
                </a:cubicBezTo>
              </a:path>
            </a:pathLst>
          </a:custGeom>
          <a:ln w="38100">
            <a:solidFill>
              <a:srgbClr val="1A1A1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8" name="ICLR 2024"/>
          <p:cNvSpPr txBox="1"/>
          <p:nvPr/>
        </p:nvSpPr>
        <p:spPr>
          <a:xfrm>
            <a:off x="21793249" y="158074"/>
            <a:ext cx="2581601" cy="65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defTabSz="825500">
              <a:defRPr sz="320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r>
              <a:t>ICLR 2024</a:t>
            </a:r>
          </a:p>
        </p:txBody>
      </p:sp>
      <p:sp>
        <p:nvSpPr>
          <p:cNvPr id="299" name="Google Shape;143;p19"/>
          <p:cNvSpPr txBox="1"/>
          <p:nvPr/>
        </p:nvSpPr>
        <p:spPr>
          <a:xfrm>
            <a:off x="13690113" y="4914991"/>
            <a:ext cx="7753769" cy="824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defTabSz="914400">
              <a:defRPr sz="4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Bottom-Up Processing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Class="entr" nodeType="afterEffect" presetID="10" grpId="9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Class="entr" nodeType="afterEffect" presetID="10" grpId="10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50"/>
                            </p:stCondLst>
                            <p:childTnLst>
                              <p:par>
                                <p:cTn id="45" presetClass="entr" nodeType="afterEffect" presetID="10" grpId="11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"/>
                            </p:stCondLst>
                            <p:childTnLst>
                              <p:par>
                                <p:cTn id="49" presetClass="entr" nodeType="afterEffect" presetID="10" grpId="12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650"/>
                            </p:stCondLst>
                            <p:childTnLst>
                              <p:par>
                                <p:cTn id="53" presetClass="entr" nodeType="afterEffect" presetID="10" grpId="13" fill="hold">
                                  <p:stCondLst>
                                    <p:cond delay="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3"/>
      <p:bldP build="whole" bldLvl="1" animBg="1" rev="0" advAuto="0" spid="276" grpId="1"/>
      <p:bldP build="whole" bldLvl="1" animBg="1" rev="0" advAuto="0" spid="273" grpId="9"/>
      <p:bldP build="whole" bldLvl="1" animBg="1" rev="0" advAuto="0" spid="271" grpId="8"/>
      <p:bldP build="whole" bldLvl="1" animBg="1" rev="0" advAuto="0" spid="280" grpId="11"/>
      <p:bldP build="whole" bldLvl="1" animBg="1" rev="0" advAuto="0" spid="274" grpId="12"/>
      <p:bldP build="whole" bldLvl="1" animBg="1" rev="0" advAuto="0" spid="281" grpId="2"/>
      <p:bldP build="whole" bldLvl="1" animBg="1" rev="0" advAuto="0" spid="279" grpId="5"/>
      <p:bldP build="whole" bldLvl="1" animBg="1" rev="0" advAuto="0" spid="277" grpId="7"/>
      <p:bldP build="whole" bldLvl="1" animBg="1" rev="0" advAuto="0" spid="272" grpId="10"/>
      <p:bldP build="whole" bldLvl="1" animBg="1" rev="0" advAuto="0" spid="278" grpId="3"/>
      <p:bldP build="whole" bldLvl="1" animBg="1" rev="0" advAuto="0" spid="270" grpId="6"/>
      <p:bldP build="whole" bldLvl="1" animBg="1" rev="0" advAuto="0" spid="282" grpId="4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